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2"/>
  </p:notesMasterIdLst>
  <p:sldIdLst>
    <p:sldId id="267" r:id="rId2"/>
    <p:sldId id="448" r:id="rId3"/>
    <p:sldId id="449" r:id="rId4"/>
    <p:sldId id="619" r:id="rId5"/>
    <p:sldId id="624" r:id="rId6"/>
    <p:sldId id="625" r:id="rId7"/>
    <p:sldId id="627" r:id="rId8"/>
    <p:sldId id="628" r:id="rId9"/>
    <p:sldId id="664" r:id="rId10"/>
    <p:sldId id="665" r:id="rId11"/>
    <p:sldId id="666" r:id="rId12"/>
    <p:sldId id="667" r:id="rId13"/>
    <p:sldId id="668" r:id="rId14"/>
    <p:sldId id="669" r:id="rId15"/>
    <p:sldId id="672" r:id="rId16"/>
    <p:sldId id="670" r:id="rId17"/>
    <p:sldId id="671" r:id="rId18"/>
    <p:sldId id="651" r:id="rId19"/>
    <p:sldId id="652" r:id="rId20"/>
    <p:sldId id="655" r:id="rId21"/>
    <p:sldId id="656" r:id="rId22"/>
    <p:sldId id="657" r:id="rId23"/>
    <p:sldId id="659" r:id="rId24"/>
    <p:sldId id="660" r:id="rId25"/>
    <p:sldId id="663" r:id="rId26"/>
    <p:sldId id="626" r:id="rId27"/>
    <p:sldId id="515" r:id="rId28"/>
    <p:sldId id="408" r:id="rId29"/>
    <p:sldId id="496" r:id="rId30"/>
    <p:sldId id="571" r:id="rId31"/>
    <p:sldId id="572" r:id="rId32"/>
    <p:sldId id="411" r:id="rId33"/>
    <p:sldId id="538" r:id="rId34"/>
    <p:sldId id="673" r:id="rId35"/>
    <p:sldId id="498" r:id="rId36"/>
    <p:sldId id="389" r:id="rId37"/>
    <p:sldId id="390" r:id="rId38"/>
    <p:sldId id="391" r:id="rId39"/>
    <p:sldId id="392" r:id="rId40"/>
    <p:sldId id="409" r:id="rId41"/>
    <p:sldId id="517" r:id="rId42"/>
    <p:sldId id="393" r:id="rId43"/>
    <p:sldId id="410" r:id="rId44"/>
    <p:sldId id="529" r:id="rId45"/>
    <p:sldId id="530" r:id="rId46"/>
    <p:sldId id="531" r:id="rId47"/>
    <p:sldId id="532" r:id="rId48"/>
    <p:sldId id="499" r:id="rId49"/>
    <p:sldId id="518" r:id="rId50"/>
    <p:sldId id="519" r:id="rId51"/>
    <p:sldId id="501" r:id="rId52"/>
    <p:sldId id="502" r:id="rId53"/>
    <p:sldId id="521" r:id="rId54"/>
    <p:sldId id="503" r:id="rId55"/>
    <p:sldId id="451" r:id="rId56"/>
    <p:sldId id="457" r:id="rId57"/>
    <p:sldId id="505" r:id="rId58"/>
    <p:sldId id="414" r:id="rId59"/>
    <p:sldId id="682" r:id="rId60"/>
    <p:sldId id="412" r:id="rId61"/>
    <p:sldId id="507" r:id="rId62"/>
    <p:sldId id="508" r:id="rId63"/>
    <p:sldId id="509" r:id="rId64"/>
    <p:sldId id="413" r:id="rId65"/>
    <p:sldId id="452" r:id="rId66"/>
    <p:sldId id="399" r:id="rId67"/>
    <p:sldId id="400" r:id="rId68"/>
    <p:sldId id="455" r:id="rId69"/>
    <p:sldId id="527" r:id="rId70"/>
    <p:sldId id="429" r:id="rId71"/>
    <p:sldId id="511" r:id="rId72"/>
    <p:sldId id="533" r:id="rId73"/>
    <p:sldId id="534" r:id="rId74"/>
    <p:sldId id="535" r:id="rId75"/>
    <p:sldId id="681" r:id="rId76"/>
    <p:sldId id="679" r:id="rId77"/>
    <p:sldId id="536" r:id="rId78"/>
    <p:sldId id="537" r:id="rId79"/>
    <p:sldId id="590" r:id="rId80"/>
    <p:sldId id="591" r:id="rId81"/>
    <p:sldId id="592" r:id="rId82"/>
    <p:sldId id="593" r:id="rId83"/>
    <p:sldId id="594" r:id="rId84"/>
    <p:sldId id="680" r:id="rId85"/>
    <p:sldId id="528" r:id="rId86"/>
    <p:sldId id="526" r:id="rId87"/>
    <p:sldId id="595" r:id="rId88"/>
    <p:sldId id="596" r:id="rId89"/>
    <p:sldId id="597" r:id="rId90"/>
    <p:sldId id="598" r:id="rId91"/>
    <p:sldId id="599" r:id="rId92"/>
    <p:sldId id="600" r:id="rId93"/>
    <p:sldId id="601" r:id="rId94"/>
    <p:sldId id="540" r:id="rId95"/>
    <p:sldId id="542" r:id="rId96"/>
    <p:sldId id="543" r:id="rId97"/>
    <p:sldId id="544" r:id="rId98"/>
    <p:sldId id="545" r:id="rId99"/>
    <p:sldId id="573" r:id="rId100"/>
    <p:sldId id="574" r:id="rId101"/>
    <p:sldId id="577" r:id="rId102"/>
    <p:sldId id="575" r:id="rId103"/>
    <p:sldId id="546" r:id="rId104"/>
    <p:sldId id="564" r:id="rId105"/>
    <p:sldId id="566" r:id="rId106"/>
    <p:sldId id="582" r:id="rId107"/>
    <p:sldId id="578" r:id="rId108"/>
    <p:sldId id="579" r:id="rId109"/>
    <p:sldId id="568" r:id="rId110"/>
    <p:sldId id="569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C4E"/>
    <a:srgbClr val="FF6A00"/>
    <a:srgbClr val="3C6E8A"/>
    <a:srgbClr val="004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5"/>
    <p:restoredTop sz="92812" autoAdjust="0"/>
  </p:normalViewPr>
  <p:slideViewPr>
    <p:cSldViewPr snapToGrid="0" snapToObjects="1">
      <p:cViewPr varScale="1">
        <p:scale>
          <a:sx n="136" d="100"/>
          <a:sy n="136" d="100"/>
        </p:scale>
        <p:origin x="216" y="17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70C8-C894-A94C-8CC4-FF8E3F3EE3F7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33D6-99F9-3147-A7EA-92CCBB58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8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0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2012A4-DBF2-8647-9010-4146706359BD}" type="slidenum">
              <a:rPr lang="en-US"/>
              <a:pPr/>
              <a:t>70</a:t>
            </a:fld>
            <a:endParaRPr lang="en-US"/>
          </a:p>
        </p:txBody>
      </p:sp>
      <p:sp>
        <p:nvSpPr>
          <p:cNvPr id="80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76275"/>
            <a:ext cx="6137275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0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r>
              <a:rPr lang="en-US"/>
              <a:t>Peeking – example of peeking:</a:t>
            </a:r>
          </a:p>
          <a:p>
            <a:endParaRPr lang="en-US"/>
          </a:p>
          <a:p>
            <a:r>
              <a:rPr lang="en-US"/>
              <a:t>We generate four different hypothesis – for example by using different criteria to pick the next attribute to branch on.</a:t>
            </a:r>
          </a:p>
          <a:p>
            <a:endParaRPr lang="en-US"/>
          </a:p>
          <a:p>
            <a:r>
              <a:rPr lang="en-US"/>
              <a:t>We test them on the test set and we select the best hypothesis  – voila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 – there was picking since the hypothesis was selcted on the basis of its performance on the test set, so information about the test set has leaked into the 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2288299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0915AE-5993-0949-9A38-315AE73F7B10}" type="slidenum">
              <a:rPr lang="en-US"/>
              <a:pPr/>
              <a:t>71</a:t>
            </a:fld>
            <a:endParaRPr lang="en-US"/>
          </a:p>
        </p:txBody>
      </p:sp>
      <p:sp>
        <p:nvSpPr>
          <p:cNvPr id="95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5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In practice, sometimes too difficult,</a:t>
            </a:r>
          </a:p>
          <a:p>
            <a:r>
              <a:rPr lang="en-US">
                <a:solidFill>
                  <a:schemeClr val="accent2"/>
                </a:solidFill>
              </a:rPr>
              <a:t>So people continue to run experiments on tainted data sets…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50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A43995-BE1E-CE4F-B85C-54FC05E0CA86}" type="slidenum">
              <a:rPr lang="en-US"/>
              <a:pPr/>
              <a:t>72</a:t>
            </a:fld>
            <a:endParaRPr lang="en-US"/>
          </a:p>
        </p:txBody>
      </p:sp>
      <p:sp>
        <p:nvSpPr>
          <p:cNvPr id="99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98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r>
              <a:rPr lang="en-US"/>
              <a:t>Goal: Decouple algorithm testing from real-world process time constraints</a:t>
            </a:r>
          </a:p>
          <a:p>
            <a:r>
              <a:rPr lang="en-US"/>
              <a:t>Example: Drug effectiveness prediction (some problems with non iid for spam and stock)</a:t>
            </a:r>
          </a:p>
        </p:txBody>
      </p:sp>
    </p:spTree>
    <p:extLst>
      <p:ext uri="{BB962C8B-B14F-4D97-AF65-F5344CB8AC3E}">
        <p14:creationId xmlns:p14="http://schemas.microsoft.com/office/powerpoint/2010/main" val="1845207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4928DE-4535-664D-A657-30A40ED16AC1}" type="slidenum">
              <a:rPr lang="en-US"/>
              <a:pPr/>
              <a:t>73</a:t>
            </a:fld>
            <a:endParaRPr lang="en-US"/>
          </a:p>
        </p:txBody>
      </p:sp>
      <p:sp>
        <p:nvSpPr>
          <p:cNvPr id="100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0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09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F2E606-55D3-364F-AF55-8DD823EE5392}" type="slidenum">
              <a:rPr lang="en-US"/>
              <a:pPr/>
              <a:t>74</a:t>
            </a:fld>
            <a:endParaRPr lang="en-US"/>
          </a:p>
        </p:txBody>
      </p:sp>
      <p:sp>
        <p:nvSpPr>
          <p:cNvPr id="1002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02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98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51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A7D6B2-2661-9F44-8E41-9DC08872884A}" type="slidenum">
              <a:rPr lang="en-US"/>
              <a:pPr/>
              <a:t>77</a:t>
            </a:fld>
            <a:endParaRPr lang="en-US"/>
          </a:p>
        </p:txBody>
      </p:sp>
      <p:sp>
        <p:nvSpPr>
          <p:cNvPr id="100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76275"/>
            <a:ext cx="6137275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04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r>
              <a:rPr lang="en-US"/>
              <a:t>Peeking – example of peeking:</a:t>
            </a:r>
          </a:p>
          <a:p>
            <a:endParaRPr lang="en-US"/>
          </a:p>
          <a:p>
            <a:r>
              <a:rPr lang="en-US"/>
              <a:t>We generate four different hypothesis – for example by using different criteria to pick the next attribute to branch on.</a:t>
            </a:r>
          </a:p>
          <a:p>
            <a:endParaRPr lang="en-US"/>
          </a:p>
          <a:p>
            <a:r>
              <a:rPr lang="en-US"/>
              <a:t>We test them on the test set and we select the best hypothesis  – voila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 – there was picking since the hypothesis was selcted on the basis of its performance on the test set, so information about the test set has leaked into the 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773425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0DFD8B-A8A7-6744-B03A-49017F179FFC}" type="slidenum">
              <a:rPr lang="en-US"/>
              <a:pPr/>
              <a:t>78</a:t>
            </a:fld>
            <a:endParaRPr lang="en-US"/>
          </a:p>
        </p:txBody>
      </p:sp>
      <p:sp>
        <p:nvSpPr>
          <p:cNvPr id="100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76275"/>
            <a:ext cx="6137275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06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9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Harmonic</a:t>
            </a:r>
            <a:r>
              <a:rPr lang="en-US" baseline="0" dirty="0"/>
              <a:t> mean = good for rates vs absolute numbers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61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060F84-B8F5-4D48-938B-A5E2B4570CEF}" type="slidenum">
              <a:rPr lang="en-US"/>
              <a:pPr/>
              <a:t>85</a:t>
            </a:fld>
            <a:endParaRPr lang="en-US"/>
          </a:p>
        </p:txBody>
      </p:sp>
      <p:sp>
        <p:nvSpPr>
          <p:cNvPr id="99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76275"/>
            <a:ext cx="6137275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9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55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70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>
                <a:solidFill>
                  <a:prstClr val="black"/>
                </a:solidFill>
              </a:rPr>
              <a:pPr/>
              <a:t>91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790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6A4940-C790-8347-A00C-6FD0A09FC170}" type="slidenum">
              <a:rPr lang="en-US"/>
              <a:pPr/>
              <a:t>94</a:t>
            </a:fld>
            <a:endParaRPr lang="en-US"/>
          </a:p>
        </p:txBody>
      </p:sp>
      <p:sp>
        <p:nvSpPr>
          <p:cNvPr id="83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76275"/>
            <a:ext cx="6137275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92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986975-1F8B-EB46-A22F-EBDA9934B02D}" type="slidenum">
              <a:rPr lang="en-US"/>
              <a:pPr/>
              <a:t>95</a:t>
            </a:fld>
            <a:endParaRPr lang="en-US"/>
          </a:p>
        </p:txBody>
      </p:sp>
      <p:sp>
        <p:nvSpPr>
          <p:cNvPr id="80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76275"/>
            <a:ext cx="6137275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27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91E4A2-1AEA-B942-A324-5E4A1F00ACA1}" type="slidenum">
              <a:rPr lang="en-US"/>
              <a:pPr/>
              <a:t>97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76275"/>
            <a:ext cx="6137275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57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1F638D-FF50-0446-A2C0-FF6E2B54AF8E}" type="slidenum">
              <a:rPr lang="en-US"/>
              <a:pPr/>
              <a:t>102</a:t>
            </a:fld>
            <a:endParaRPr lang="en-US"/>
          </a:p>
        </p:txBody>
      </p:sp>
      <p:sp>
        <p:nvSpPr>
          <p:cNvPr id="83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40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F6D4F1-02C7-7940-8102-B26676C48A30}" type="slidenum">
              <a:rPr lang="en-US"/>
              <a:pPr/>
              <a:t>104</a:t>
            </a:fld>
            <a:endParaRPr lang="en-US"/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25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D16E27-3390-DA49-9ABC-B7AED05B164C}" type="slidenum">
              <a:rPr lang="en-US"/>
              <a:pPr/>
              <a:t>110</a:t>
            </a:fld>
            <a:endParaRPr lang="en-US"/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76275"/>
            <a:ext cx="6137275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31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notice, all are convex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 (except hinge) are differentiable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38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8071BD-ED82-4A47-BCCC-21C6C27723FC}" type="slidenum">
              <a:rPr lang="en-US"/>
              <a:pPr/>
              <a:t>33</a:t>
            </a:fld>
            <a:endParaRPr lang="en-US"/>
          </a:p>
        </p:txBody>
      </p:sp>
      <p:sp>
        <p:nvSpPr>
          <p:cNvPr id="92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0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18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F28B83-5565-A245-A3D2-FBE1770221F3}" type="slidenum">
              <a:rPr lang="en-US"/>
              <a:pPr/>
              <a:t>35</a:t>
            </a:fld>
            <a:endParaRPr lang="en-US"/>
          </a:p>
        </p:txBody>
      </p:sp>
      <p:sp>
        <p:nvSpPr>
          <p:cNvPr id="93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35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Definition of components</a:t>
            </a:r>
          </a:p>
          <a:p>
            <a:pPr lvl="1">
              <a:buFontTx/>
              <a:buChar char="•"/>
            </a:pPr>
            <a:r>
              <a:rPr lang="en-US"/>
              <a:t>Internal nodes: tests on attributes</a:t>
            </a:r>
          </a:p>
          <a:p>
            <a:pPr lvl="1">
              <a:buFontTx/>
              <a:buChar char="•"/>
            </a:pPr>
            <a:r>
              <a:rPr lang="en-US"/>
              <a:t>Branches: attribute value (one branch for each value)</a:t>
            </a:r>
          </a:p>
          <a:p>
            <a:pPr lvl="1">
              <a:buFontTx/>
              <a:buChar char="•"/>
            </a:pPr>
            <a:r>
              <a:rPr lang="en-US"/>
              <a:t>Leaves: assign classification</a:t>
            </a:r>
          </a:p>
          <a:p>
            <a:pPr>
              <a:buFontTx/>
              <a:buChar char="•"/>
            </a:pPr>
            <a:r>
              <a:rPr lang="en-US"/>
              <a:t>Understanding example tree</a:t>
            </a:r>
          </a:p>
          <a:p>
            <a:pPr lvl="1">
              <a:buFontTx/>
              <a:buChar char="•"/>
            </a:pPr>
            <a:r>
              <a:rPr lang="en-US"/>
              <a:t>Classify Example 1: yes</a:t>
            </a:r>
          </a:p>
          <a:p>
            <a:pPr lvl="1">
              <a:buFontTx/>
              <a:buChar char="•"/>
            </a:pPr>
            <a:r>
              <a:rPr lang="en-US"/>
              <a:t>Classify Example 2: yes</a:t>
            </a:r>
          </a:p>
          <a:p>
            <a:pPr lvl="1">
              <a:buFontTx/>
              <a:buChar char="•"/>
            </a:pPr>
            <a:r>
              <a:rPr lang="en-US"/>
              <a:t>Classify Example 3: no</a:t>
            </a:r>
          </a:p>
          <a:p>
            <a:pPr lvl="1">
              <a:buFontTx/>
              <a:buChar char="•"/>
            </a:pPr>
            <a:r>
              <a:rPr lang="en-US"/>
              <a:t>Classify Example 4: yes</a:t>
            </a:r>
          </a:p>
          <a:p>
            <a:pPr lvl="1">
              <a:buFontTx/>
              <a:buChar char="•"/>
            </a:pPr>
            <a:r>
              <a:rPr lang="en-US"/>
              <a:t>Classify: $x_2=(Food=great, Chat=no, Fast=no, Price=adequate, Bar=no)$ $\rightarrow$ yes</a:t>
            </a:r>
          </a:p>
          <a:p>
            <a:pPr lvl="1">
              <a:buFontTx/>
              <a:buChar char="•"/>
            </a:pPr>
            <a:r>
              <a:rPr lang="en-US"/>
              <a:t>Example represents function: (Food=great) AND ((Fast=yes) OR ((Fast=no) AND (Price=adequate))) </a:t>
            </a:r>
            <a:br>
              <a:rPr lang="en-US"/>
            </a:br>
            <a:r>
              <a:rPr lang="en-US">
                <a:sym typeface="Wingdings" charset="0"/>
              </a:rPr>
              <a:t></a:t>
            </a:r>
            <a:r>
              <a:rPr lang="en-US"/>
              <a:t> Simplify to: (Food=great) AND ((Fast=yes) OR (Price=adequate))</a:t>
            </a:r>
          </a:p>
          <a:p>
            <a:pPr>
              <a:buFontTx/>
              <a:buChar char="•"/>
            </a:pPr>
            <a:r>
              <a:rPr lang="en-US"/>
              <a:t>How would you represent:</a:t>
            </a:r>
          </a:p>
          <a:p>
            <a:pPr lvl="1">
              <a:buFontTx/>
              <a:buChar char="•"/>
            </a:pPr>
            <a:r>
              <a:rPr lang="en-US"/>
              <a:t>A AND B</a:t>
            </a:r>
          </a:p>
          <a:p>
            <a:pPr lvl="1">
              <a:buFontTx/>
              <a:buChar char="•"/>
            </a:pPr>
            <a:r>
              <a:rPr lang="en-US"/>
              <a:t>A OR B</a:t>
            </a:r>
          </a:p>
          <a:p>
            <a:pPr lvl="1">
              <a:buFontTx/>
              <a:buChar char="•"/>
            </a:pPr>
            <a:r>
              <a:rPr lang="en-US"/>
              <a:t>A XOR B</a:t>
            </a:r>
          </a:p>
          <a:p>
            <a:pPr lvl="1">
              <a:buFontTx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64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330C1-535B-4845-8024-C143A8E44AE5}" type="slidenum">
              <a:rPr lang="en-US"/>
              <a:pPr/>
              <a:t>49</a:t>
            </a:fld>
            <a:endParaRPr lang="en-US"/>
          </a:p>
        </p:txBody>
      </p:sp>
      <p:sp>
        <p:nvSpPr>
          <p:cNvPr id="96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66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Definition of components</a:t>
            </a:r>
          </a:p>
          <a:p>
            <a:pPr lvl="1">
              <a:buFontTx/>
              <a:buChar char="•"/>
            </a:pPr>
            <a:r>
              <a:rPr lang="en-US" dirty="0"/>
              <a:t>Internal nodes: tests on attributes</a:t>
            </a:r>
          </a:p>
          <a:p>
            <a:pPr lvl="1">
              <a:buFontTx/>
              <a:buChar char="•"/>
            </a:pPr>
            <a:r>
              <a:rPr lang="en-US" dirty="0"/>
              <a:t>Branches: attribute value (one branch for each value)</a:t>
            </a:r>
          </a:p>
          <a:p>
            <a:pPr lvl="1">
              <a:buFontTx/>
              <a:buChar char="•"/>
            </a:pPr>
            <a:r>
              <a:rPr lang="en-US" dirty="0"/>
              <a:t>Leaves: assign classification</a:t>
            </a:r>
          </a:p>
          <a:p>
            <a:pPr>
              <a:buFontTx/>
              <a:buChar char="•"/>
            </a:pPr>
            <a:r>
              <a:rPr lang="en-US" dirty="0"/>
              <a:t>Understanding example tree</a:t>
            </a:r>
          </a:p>
          <a:p>
            <a:pPr lvl="1">
              <a:buFontTx/>
              <a:buChar char="•"/>
            </a:pPr>
            <a:r>
              <a:rPr lang="en-US" dirty="0"/>
              <a:t>Classify Example 1: yes</a:t>
            </a:r>
          </a:p>
          <a:p>
            <a:pPr lvl="1">
              <a:buFontTx/>
              <a:buChar char="•"/>
            </a:pPr>
            <a:r>
              <a:rPr lang="en-US" dirty="0"/>
              <a:t>Classify Example 2: yes</a:t>
            </a:r>
          </a:p>
          <a:p>
            <a:pPr lvl="1">
              <a:buFontTx/>
              <a:buChar char="•"/>
            </a:pPr>
            <a:r>
              <a:rPr lang="en-US" dirty="0"/>
              <a:t>Classify Example 3: no</a:t>
            </a:r>
          </a:p>
          <a:p>
            <a:pPr lvl="1">
              <a:buFontTx/>
              <a:buChar char="•"/>
            </a:pPr>
            <a:r>
              <a:rPr lang="en-US" dirty="0"/>
              <a:t>Classify Example 4: yes</a:t>
            </a:r>
          </a:p>
          <a:p>
            <a:pPr lvl="1">
              <a:buFontTx/>
              <a:buChar char="•"/>
            </a:pPr>
            <a:r>
              <a:rPr lang="en-US" dirty="0"/>
              <a:t>Classify: $x_2=(Food=great, Chat=no, Fast=no, Price=adequate, Bar=no)$ $\</a:t>
            </a:r>
            <a:r>
              <a:rPr lang="en-US" dirty="0" err="1"/>
              <a:t>rightarrow</a:t>
            </a:r>
            <a:r>
              <a:rPr lang="en-US" dirty="0"/>
              <a:t>$ yes</a:t>
            </a:r>
          </a:p>
          <a:p>
            <a:pPr lvl="1">
              <a:buFontTx/>
              <a:buChar char="•"/>
            </a:pPr>
            <a:r>
              <a:rPr lang="en-US" dirty="0"/>
              <a:t>Example represents function: (Food=great) AND ((Fast=yes) OR ((Fast=no) AND (Price=adequate))) </a:t>
            </a:r>
            <a:br>
              <a:rPr lang="en-US" dirty="0"/>
            </a:br>
            <a:r>
              <a:rPr lang="en-US" dirty="0">
                <a:sym typeface="Wingdings" charset="0"/>
              </a:rPr>
              <a:t></a:t>
            </a:r>
            <a:r>
              <a:rPr lang="en-US" dirty="0"/>
              <a:t> Simplify to: (Food=great) AND ((Fast=yes) OR (Price=adequate))</a:t>
            </a:r>
          </a:p>
          <a:p>
            <a:pPr>
              <a:buFontTx/>
              <a:buChar char="•"/>
            </a:pPr>
            <a:r>
              <a:rPr lang="en-US" dirty="0"/>
              <a:t>How would you represent:</a:t>
            </a:r>
          </a:p>
          <a:p>
            <a:pPr lvl="1">
              <a:buFontTx/>
              <a:buChar char="•"/>
            </a:pPr>
            <a:r>
              <a:rPr lang="en-US" dirty="0"/>
              <a:t>A AND B</a:t>
            </a:r>
          </a:p>
          <a:p>
            <a:pPr lvl="1">
              <a:buFontTx/>
              <a:buChar char="•"/>
            </a:pPr>
            <a:r>
              <a:rPr lang="en-US" dirty="0"/>
              <a:t>A OR B</a:t>
            </a:r>
          </a:p>
          <a:p>
            <a:pPr lvl="1">
              <a:buFontTx/>
              <a:buChar char="•"/>
            </a:pPr>
            <a:r>
              <a:rPr lang="en-US" dirty="0"/>
              <a:t>A XOR B</a:t>
            </a:r>
          </a:p>
          <a:p>
            <a:pPr lvl="1"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3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0ACE9B-5545-6041-AE8A-A44C669347E0}" type="slidenum">
              <a:rPr lang="en-US"/>
              <a:pPr/>
              <a:t>50</a:t>
            </a:fld>
            <a:endParaRPr lang="en-US"/>
          </a:p>
        </p:txBody>
      </p:sp>
      <p:sp>
        <p:nvSpPr>
          <p:cNvPr id="96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68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Definition of components</a:t>
            </a:r>
          </a:p>
          <a:p>
            <a:pPr lvl="1">
              <a:buFontTx/>
              <a:buChar char="•"/>
            </a:pPr>
            <a:r>
              <a:rPr lang="en-US"/>
              <a:t>Internal nodes: tests on attributes</a:t>
            </a:r>
          </a:p>
          <a:p>
            <a:pPr lvl="1">
              <a:buFontTx/>
              <a:buChar char="•"/>
            </a:pPr>
            <a:r>
              <a:rPr lang="en-US"/>
              <a:t>Branches: attribute value (one branch for each value)</a:t>
            </a:r>
          </a:p>
          <a:p>
            <a:pPr lvl="1">
              <a:buFontTx/>
              <a:buChar char="•"/>
            </a:pPr>
            <a:r>
              <a:rPr lang="en-US"/>
              <a:t>Leaves: assign classification</a:t>
            </a:r>
          </a:p>
          <a:p>
            <a:pPr>
              <a:buFontTx/>
              <a:buChar char="•"/>
            </a:pPr>
            <a:r>
              <a:rPr lang="en-US"/>
              <a:t>Understanding example tree</a:t>
            </a:r>
          </a:p>
          <a:p>
            <a:pPr lvl="1">
              <a:buFontTx/>
              <a:buChar char="•"/>
            </a:pPr>
            <a:r>
              <a:rPr lang="en-US"/>
              <a:t>Classify Example 1: yes</a:t>
            </a:r>
          </a:p>
          <a:p>
            <a:pPr lvl="1">
              <a:buFontTx/>
              <a:buChar char="•"/>
            </a:pPr>
            <a:r>
              <a:rPr lang="en-US"/>
              <a:t>Classify Example 2: yes</a:t>
            </a:r>
          </a:p>
          <a:p>
            <a:pPr lvl="1">
              <a:buFontTx/>
              <a:buChar char="•"/>
            </a:pPr>
            <a:r>
              <a:rPr lang="en-US"/>
              <a:t>Classify Example 3: no</a:t>
            </a:r>
          </a:p>
          <a:p>
            <a:pPr lvl="1">
              <a:buFontTx/>
              <a:buChar char="•"/>
            </a:pPr>
            <a:r>
              <a:rPr lang="en-US"/>
              <a:t>Classify Example 4: yes</a:t>
            </a:r>
          </a:p>
          <a:p>
            <a:pPr lvl="1">
              <a:buFontTx/>
              <a:buChar char="•"/>
            </a:pPr>
            <a:r>
              <a:rPr lang="en-US"/>
              <a:t>Classify: $x_2=(Food=great, Chat=no, Fast=no, Price=adequate, Bar=no)$ $\rightarrow$ yes</a:t>
            </a:r>
          </a:p>
          <a:p>
            <a:pPr lvl="1">
              <a:buFontTx/>
              <a:buChar char="•"/>
            </a:pPr>
            <a:r>
              <a:rPr lang="en-US"/>
              <a:t>Example represents function: (Food=great) AND ((Fast=yes) OR ((Fast=no) AND (Price=adequate))) </a:t>
            </a:r>
            <a:br>
              <a:rPr lang="en-US"/>
            </a:br>
            <a:r>
              <a:rPr lang="en-US">
                <a:sym typeface="Wingdings" charset="0"/>
              </a:rPr>
              <a:t></a:t>
            </a:r>
            <a:r>
              <a:rPr lang="en-US"/>
              <a:t> Simplify to: (Food=great) AND ((Fast=yes) OR (Price=adequate))</a:t>
            </a:r>
          </a:p>
          <a:p>
            <a:pPr>
              <a:buFontTx/>
              <a:buChar char="•"/>
            </a:pPr>
            <a:r>
              <a:rPr lang="en-US"/>
              <a:t>How would you represent:</a:t>
            </a:r>
          </a:p>
          <a:p>
            <a:pPr lvl="1">
              <a:buFontTx/>
              <a:buChar char="•"/>
            </a:pPr>
            <a:r>
              <a:rPr lang="en-US"/>
              <a:t>A AND B</a:t>
            </a:r>
          </a:p>
          <a:p>
            <a:pPr lvl="1">
              <a:buFontTx/>
              <a:buChar char="•"/>
            </a:pPr>
            <a:r>
              <a:rPr lang="en-US"/>
              <a:t>A OR B</a:t>
            </a:r>
          </a:p>
          <a:p>
            <a:pPr lvl="1">
              <a:buFontTx/>
              <a:buChar char="•"/>
            </a:pPr>
            <a:r>
              <a:rPr lang="en-US"/>
              <a:t>A XOR B</a:t>
            </a:r>
          </a:p>
          <a:p>
            <a:pPr lvl="1">
              <a:buFontTx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11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11C180-4790-674F-985F-055D482AD5BD}" type="slidenum">
              <a:rPr lang="en-US"/>
              <a:pPr/>
              <a:t>51</a:t>
            </a:fld>
            <a:endParaRPr lang="en-US"/>
          </a:p>
        </p:txBody>
      </p:sp>
      <p:sp>
        <p:nvSpPr>
          <p:cNvPr id="94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41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27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04856A-C2E7-574E-A127-C2DA1A980265}" type="slidenum">
              <a:rPr lang="en-US"/>
              <a:pPr/>
              <a:t>52</a:t>
            </a:fld>
            <a:endParaRPr lang="en-US"/>
          </a:p>
        </p:txBody>
      </p:sp>
      <p:sp>
        <p:nvSpPr>
          <p:cNvPr id="94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43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r>
              <a:rPr lang="en-US"/>
              <a:t>Trivial Tree: Full tree with full depth, just label the nodes.</a:t>
            </a:r>
          </a:p>
        </p:txBody>
      </p:sp>
    </p:spTree>
    <p:extLst>
      <p:ext uri="{BB962C8B-B14F-4D97-AF65-F5344CB8AC3E}">
        <p14:creationId xmlns:p14="http://schemas.microsoft.com/office/powerpoint/2010/main" val="2555942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8174" y="2130430"/>
            <a:ext cx="7153275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8175" y="3886200"/>
            <a:ext cx="7153274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C6D6B-54A0-3249-A81C-465DDF317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288" y="373793"/>
            <a:ext cx="2341412" cy="873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3273-E99B-0549-88AF-5B9D6486C4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1350" y="2533650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19600"/>
            <a:ext cx="2844800" cy="231775"/>
          </a:xfrm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717207"/>
            <a:ext cx="5394393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212" y="1731638"/>
            <a:ext cx="5314922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27730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3048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208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40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659944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074893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03788"/>
            <a:ext cx="10950971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0"/>
            <a:r>
              <a:rPr lang="en-US" noProof="0" dirty="0"/>
              <a:t>Second level</a:t>
            </a:r>
          </a:p>
          <a:p>
            <a:pPr lvl="1"/>
            <a:r>
              <a:rPr lang="en-US" noProof="0" dirty="0"/>
              <a:t>Third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5"/>
            <a:ext cx="2844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 smtClean="0">
                <a:solidFill>
                  <a:srgbClr val="004266"/>
                </a:solidFill>
              </a:defRPr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F2294-F296-F644-90DC-518DA2DC5B0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0" y="138110"/>
            <a:ext cx="183826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3968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0042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c320.github.io/" TargetMode="External"/><Relationship Id="rId2" Type="http://schemas.openxmlformats.org/officeDocument/2006/relationships/hyperlink" Target="https://rebrand.ly/TUDataSci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xkcd.com/388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machine_learning_concept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488/" TargetMode="External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hyperlink" Target="https://xkcd.com/1073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573" y="1820356"/>
            <a:ext cx="6090270" cy="2086626"/>
          </a:xfrm>
        </p:spPr>
        <p:txBody>
          <a:bodyPr/>
          <a:lstStyle/>
          <a:p>
            <a:r>
              <a:rPr lang="en-US" sz="4400" dirty="0"/>
              <a:t>More Machine Learning - 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2" y="4383611"/>
            <a:ext cx="6409765" cy="578354"/>
          </a:xfrm>
        </p:spPr>
        <p:txBody>
          <a:bodyPr numCol="1"/>
          <a:lstStyle/>
          <a:p>
            <a:r>
              <a:rPr lang="en-US" sz="2000" dirty="0"/>
              <a:t>Nicholas Mattei, </a:t>
            </a:r>
            <a:r>
              <a:rPr lang="en-US" sz="2000" i="1" dirty="0">
                <a:solidFill>
                  <a:srgbClr val="215C4E"/>
                </a:solidFill>
              </a:rPr>
              <a:t>Tulane University</a:t>
            </a:r>
          </a:p>
          <a:p>
            <a:r>
              <a:rPr lang="en-US" sz="2000" i="1" dirty="0">
                <a:solidFill>
                  <a:srgbClr val="215C4E"/>
                </a:solidFill>
              </a:rPr>
              <a:t>CMPS3660 – Introduction to Data Science – Fall 2019</a:t>
            </a:r>
          </a:p>
          <a:p>
            <a:r>
              <a:rPr lang="en-US" sz="2000" dirty="0">
                <a:hlinkClick r:id="rId2"/>
              </a:rPr>
              <a:t>https://rebrand.ly/TUDataScience</a:t>
            </a:r>
            <a:endParaRPr lang="en-US" sz="2000" i="1" dirty="0">
              <a:solidFill>
                <a:srgbClr val="215C4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93409-D77B-2042-AB6C-576FE84A5D8B}"/>
              </a:ext>
            </a:extLst>
          </p:cNvPr>
          <p:cNvSpPr txBox="1"/>
          <p:nvPr/>
        </p:nvSpPr>
        <p:spPr>
          <a:xfrm>
            <a:off x="116023" y="6079579"/>
            <a:ext cx="66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Many Thanks</a:t>
            </a:r>
          </a:p>
          <a:p>
            <a:r>
              <a:rPr lang="en-US" sz="1200" dirty="0">
                <a:solidFill>
                  <a:schemeClr val="tx2"/>
                </a:solidFill>
              </a:rPr>
              <a:t>Slides based off Introduction to Data Science from John P. Dickerson - </a:t>
            </a:r>
            <a:r>
              <a:rPr lang="en-US" sz="1200" dirty="0">
                <a:hlinkClick r:id="rId3"/>
              </a:rPr>
              <a:t>https://cmsc320.github.io/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6C1A4-CB59-AF49-AC9D-F08B628B5250}"/>
              </a:ext>
            </a:extLst>
          </p:cNvPr>
          <p:cNvSpPr txBox="1"/>
          <p:nvPr/>
        </p:nvSpPr>
        <p:spPr>
          <a:xfrm>
            <a:off x="6416842" y="5617914"/>
            <a:ext cx="4796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Thanks to Bart Selman [Cornell] and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Zico Kolter [CMU]</a:t>
            </a:r>
          </a:p>
        </p:txBody>
      </p:sp>
    </p:spTree>
    <p:extLst>
      <p:ext uri="{BB962C8B-B14F-4D97-AF65-F5344CB8AC3E}">
        <p14:creationId xmlns:p14="http://schemas.microsoft.com/office/powerpoint/2010/main" val="8225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6"/>
    </mc:Choice>
    <mc:Fallback xmlns="">
      <p:transition spd="slow" advTm="121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BF93-2C29-584D-8A04-6EC8C95F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335A6-5E35-284C-9A6C-E6E9921482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1D169-B896-D14D-AB7B-59FADF81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335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1-14 at 2.11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1" y="609600"/>
            <a:ext cx="8573247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1" y="76200"/>
            <a:ext cx="347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Key figure in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4601" y="5105400"/>
            <a:ext cx="5658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33CC"/>
                </a:solidFill>
              </a:rPr>
              <a:t>Note: with larger and larger trees,</a:t>
            </a:r>
          </a:p>
          <a:p>
            <a:r>
              <a:rPr lang="en-US" sz="2000" b="1" dirty="0">
                <a:solidFill>
                  <a:srgbClr val="3333CC"/>
                </a:solidFill>
              </a:rPr>
              <a:t>we just do better and better on the training set!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67601" y="1447801"/>
            <a:ext cx="22926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set tree size as </a:t>
            </a:r>
          </a:p>
          <a:p>
            <a:r>
              <a:rPr lang="en-US" sz="2000" dirty="0"/>
              <a:t>a parameter in our</a:t>
            </a:r>
          </a:p>
          <a:p>
            <a:r>
              <a:rPr lang="en-US" sz="2000" dirty="0"/>
              <a:t>DT learning alg.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5600" y="5867400"/>
            <a:ext cx="514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note the performance on the validation set…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801" y="4572000"/>
            <a:ext cx="1212383" cy="4001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Tree size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2261142" y="2261143"/>
            <a:ext cx="1326004" cy="4001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Error 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0" y="37338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Overfitting</a:t>
            </a:r>
            <a:r>
              <a:rPr lang="en-US" b="1" dirty="0">
                <a:solidFill>
                  <a:srgbClr val="FF0000"/>
                </a:solidFill>
              </a:rPr>
              <a:t> kicks in…</a:t>
            </a:r>
          </a:p>
        </p:txBody>
      </p:sp>
      <p:sp>
        <p:nvSpPr>
          <p:cNvPr id="10" name="Up Arrow 9"/>
          <p:cNvSpPr/>
          <p:nvPr/>
        </p:nvSpPr>
        <p:spPr>
          <a:xfrm rot="9758824">
            <a:off x="6255040" y="2392896"/>
            <a:ext cx="457200" cy="164720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76801" y="182433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Optimal tree size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51184" y="470305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dirty="0" err="1"/>
              <a:t>error</a:t>
            </a:r>
            <a:r>
              <a:rPr lang="en-US" baseline="-25000" dirty="0" err="1"/>
              <a:t>T</a:t>
            </a:r>
            <a:r>
              <a:rPr lang="en-US" dirty="0"/>
              <a:t>(h) &lt; </a:t>
            </a:r>
            <a:r>
              <a:rPr lang="en-US" dirty="0" err="1"/>
              <a:t>error</a:t>
            </a:r>
            <a:r>
              <a:rPr lang="en-US" baseline="-25000" dirty="0" err="1"/>
              <a:t>T</a:t>
            </a:r>
            <a:r>
              <a:rPr lang="en-US" dirty="0"/>
              <a:t>(h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) but </a:t>
            </a:r>
          </a:p>
          <a:p>
            <a:pPr lvl="2"/>
            <a:r>
              <a:rPr lang="en-US" dirty="0" err="1"/>
              <a:t>error</a:t>
            </a:r>
            <a:r>
              <a:rPr lang="en-US" baseline="-25000" dirty="0" err="1"/>
              <a:t>D</a:t>
            </a:r>
            <a:r>
              <a:rPr lang="en-US" dirty="0"/>
              <a:t>(h) &gt; </a:t>
            </a:r>
            <a:r>
              <a:rPr lang="en-US" dirty="0" err="1"/>
              <a:t>error</a:t>
            </a:r>
            <a:r>
              <a:rPr lang="en-US" baseline="-25000" dirty="0" err="1"/>
              <a:t>D</a:t>
            </a:r>
            <a:r>
              <a:rPr lang="en-US" dirty="0"/>
              <a:t>(h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9790764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animBg="1"/>
      <p:bldP spid="11" grpId="0"/>
      <p:bldP spid="1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789" y="1095633"/>
            <a:ext cx="8180173" cy="51054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Procedure for finding the optimal tree size is called “model selection.”</a:t>
            </a:r>
          </a:p>
          <a:p>
            <a:r>
              <a:rPr lang="en-US" b="1" dirty="0">
                <a:solidFill>
                  <a:srgbClr val="FF0000"/>
                </a:solidFill>
              </a:rPr>
              <a:t>See section 18.4.1 R&amp;N and Fig. 18.8.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To determine validation error for each tree size, use k-fold cross-validation. (Uses the data better than “holdout cross-validation.”)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   Uses “all data - test set” --- k times splits that set into a training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   set and a validation set.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rgbClr val="3333CC"/>
                </a:solidFill>
              </a:rPr>
              <a:t>After right decision tree size is found from the error rate curve on</a:t>
            </a:r>
          </a:p>
          <a:p>
            <a:r>
              <a:rPr lang="en-US" b="1" dirty="0">
                <a:solidFill>
                  <a:srgbClr val="3333CC"/>
                </a:solidFill>
              </a:rPr>
              <a:t>      validation data, train on all training data to get final decision tree</a:t>
            </a:r>
          </a:p>
          <a:p>
            <a:r>
              <a:rPr lang="en-US" b="1" dirty="0">
                <a:solidFill>
                  <a:srgbClr val="3333CC"/>
                </a:solidFill>
              </a:rPr>
              <a:t>      (of the right size).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Finally, evaluate tree on the test data (not used before) to get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true generalization error (to unseen examples).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B6E8BD-BA6D-4A4B-809D-CD3EB144C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772922" y="2810964"/>
            <a:ext cx="5483620" cy="205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6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6" name="Text Box 4"/>
          <p:cNvSpPr txBox="1">
            <a:spLocks noChangeArrowheads="1"/>
          </p:cNvSpPr>
          <p:nvPr/>
        </p:nvSpPr>
        <p:spPr bwMode="auto">
          <a:xfrm>
            <a:off x="757882" y="3429000"/>
            <a:ext cx="6705600" cy="2540000"/>
          </a:xfrm>
          <a:prstGeom prst="rect">
            <a:avLst/>
          </a:prstGeom>
          <a:noFill/>
          <a:ln w="9525">
            <a:solidFill>
              <a:srgbClr val="C29D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CC00FF"/>
                </a:solidFill>
                <a:latin typeface="Tahoma" charset="0"/>
              </a:rPr>
              <a:t>CV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( data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S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, </a:t>
            </a:r>
            <a:r>
              <a:rPr lang="en-US" sz="2000" dirty="0" err="1">
                <a:solidFill>
                  <a:srgbClr val="CC00FF"/>
                </a:solidFill>
                <a:latin typeface="Tahoma" charset="0"/>
              </a:rPr>
              <a:t>alg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 L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, </a:t>
            </a:r>
            <a:r>
              <a:rPr lang="en-US" sz="2000" dirty="0" err="1">
                <a:solidFill>
                  <a:srgbClr val="CC00FF"/>
                </a:solidFill>
                <a:latin typeface="Tahoma" charset="0"/>
              </a:rPr>
              <a:t>int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k 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)</a:t>
            </a:r>
          </a:p>
          <a:p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  Divide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S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into k disjoint sets 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{ S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1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, S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2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, …, </a:t>
            </a:r>
            <a:r>
              <a:rPr lang="en-US" sz="2000" dirty="0" err="1">
                <a:solidFill>
                  <a:schemeClr val="tx2"/>
                </a:solidFill>
                <a:latin typeface="Tahoma" charset="0"/>
              </a:rPr>
              <a:t>S</a:t>
            </a:r>
            <a:r>
              <a:rPr lang="en-US" sz="2000" baseline="-25000" dirty="0" err="1">
                <a:solidFill>
                  <a:schemeClr val="tx2"/>
                </a:solidFill>
                <a:latin typeface="Tahoma" charset="0"/>
              </a:rPr>
              <a:t>k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 }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</a:t>
            </a:r>
          </a:p>
          <a:p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  For </a:t>
            </a:r>
            <a:r>
              <a:rPr lang="en-US" sz="2000" dirty="0" err="1">
                <a:solidFill>
                  <a:srgbClr val="CC00FF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= 1..k do</a:t>
            </a:r>
          </a:p>
          <a:p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     Run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 L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on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S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-</a:t>
            </a:r>
            <a:r>
              <a:rPr lang="en-US" sz="2000" baseline="-25000" dirty="0" err="1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= S – S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  <a:endParaRPr lang="en-US" sz="2000" dirty="0">
              <a:solidFill>
                <a:schemeClr val="tx2"/>
              </a:solidFill>
              <a:latin typeface="Tahoma" charset="0"/>
            </a:endParaRPr>
          </a:p>
          <a:p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      obtain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L(S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-</a:t>
            </a:r>
            <a:r>
              <a:rPr lang="en-US" sz="2000" baseline="-25000" dirty="0" err="1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) = h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baseline="-25000" dirty="0">
                <a:solidFill>
                  <a:srgbClr val="CC00FF"/>
                </a:solidFill>
                <a:latin typeface="Tahoma" charset="0"/>
              </a:rPr>
              <a:t> </a:t>
            </a:r>
          </a:p>
          <a:p>
            <a:r>
              <a:rPr lang="en-US" sz="2000" baseline="-25000" dirty="0">
                <a:solidFill>
                  <a:srgbClr val="CC00FF"/>
                </a:solidFill>
                <a:latin typeface="Tahoma" charset="0"/>
              </a:rPr>
              <a:t>         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Evaluate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h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on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S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</a:p>
          <a:p>
            <a:r>
              <a:rPr lang="en-US" sz="2000" baseline="-25000" dirty="0">
                <a:solidFill>
                  <a:srgbClr val="CC00FF"/>
                </a:solidFill>
                <a:latin typeface="Tahoma" charset="0"/>
              </a:rPr>
              <a:t>                </a:t>
            </a:r>
            <a:r>
              <a:rPr lang="en-US" sz="2000" dirty="0" err="1">
                <a:solidFill>
                  <a:schemeClr val="tx2"/>
                </a:solidFill>
                <a:latin typeface="Tahoma" charset="0"/>
              </a:rPr>
              <a:t>err</a:t>
            </a:r>
            <a:r>
              <a:rPr lang="en-US" sz="2000" baseline="-25000" dirty="0" err="1">
                <a:solidFill>
                  <a:schemeClr val="tx2"/>
                </a:solidFill>
                <a:latin typeface="Tahoma" charset="0"/>
              </a:rPr>
              <a:t>S</a:t>
            </a:r>
            <a:r>
              <a:rPr lang="en-US" sz="2000" baseline="-50000" dirty="0" err="1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(h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) = 1/|S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| </a:t>
            </a:r>
            <a:r>
              <a:rPr lang="en-US" sz="2000" dirty="0">
                <a:solidFill>
                  <a:schemeClr val="tx2"/>
                </a:solidFill>
                <a:latin typeface="Symbol" charset="0"/>
                <a:sym typeface="Symbol" charset="0"/>
              </a:rPr>
              <a:t>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  <a:sym typeface="Symbol" charset="0"/>
              </a:rPr>
              <a:t> </a:t>
            </a:r>
            <a:r>
              <a:rPr lang="en-US" sz="1200" baseline="-25000" dirty="0">
                <a:latin typeface="Tahoma" charset="0"/>
                <a:sym typeface="Symbol" charset="0"/>
              </a:rPr>
              <a:t>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  <a:sym typeface="Symbol" charset="0"/>
              </a:rPr>
              <a:t> </a:t>
            </a:r>
            <a:r>
              <a:rPr lang="en-US" sz="2000" baseline="-25000" dirty="0" err="1">
                <a:solidFill>
                  <a:schemeClr val="tx2"/>
                </a:solidFill>
                <a:latin typeface="Tahoma" charset="0"/>
                <a:sym typeface="Symbol" charset="0"/>
              </a:rPr>
              <a:t>x,y</a:t>
            </a:r>
            <a:r>
              <a:rPr lang="en-US" sz="1200" baseline="-25000" dirty="0">
                <a:latin typeface="Tahoma" charset="0"/>
                <a:sym typeface="Symbol" charset="0"/>
              </a:rPr>
              <a:t>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  <a:sym typeface="Symbol" charset="0"/>
              </a:rPr>
              <a:t> </a:t>
            </a:r>
            <a:r>
              <a:rPr lang="en-US" sz="2000" baseline="-25000" dirty="0">
                <a:solidFill>
                  <a:schemeClr val="tx2"/>
                </a:solidFill>
                <a:latin typeface="cmsy10" charset="0"/>
                <a:sym typeface="Symbol" charset="0"/>
              </a:rPr>
              <a:t>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  <a:sym typeface="Symbol" charset="0"/>
              </a:rPr>
              <a:t> S</a:t>
            </a:r>
            <a:r>
              <a:rPr lang="en-US" sz="2000" baseline="-50000" dirty="0">
                <a:solidFill>
                  <a:schemeClr val="tx2"/>
                </a:solidFill>
                <a:latin typeface="Tahoma" charset="0"/>
                <a:sym typeface="Symbol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  I(h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(x) </a:t>
            </a:r>
            <a:r>
              <a:rPr lang="en-US" sz="2000" dirty="0">
                <a:solidFill>
                  <a:schemeClr val="tx2"/>
                </a:solidFill>
                <a:latin typeface="Symbol" charset="0"/>
                <a:sym typeface="Symbol" charset="0"/>
              </a:rPr>
              <a:t>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 y)</a:t>
            </a:r>
          </a:p>
          <a:p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  Return Average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1/k </a:t>
            </a:r>
            <a:r>
              <a:rPr lang="en-US" sz="2000" dirty="0">
                <a:solidFill>
                  <a:schemeClr val="tx2"/>
                </a:solidFill>
                <a:latin typeface="Symbol" charset="0"/>
                <a:sym typeface="Symbol" charset="0"/>
              </a:rPr>
              <a:t></a:t>
            </a:r>
            <a:r>
              <a:rPr lang="en-US" sz="2000" baseline="-25000" dirty="0" err="1">
                <a:solidFill>
                  <a:schemeClr val="tx2"/>
                </a:solidFill>
                <a:latin typeface="Tahoma" charset="0"/>
                <a:sym typeface="Symbol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Tahoma" charset="0"/>
              </a:rPr>
              <a:t>err</a:t>
            </a:r>
            <a:r>
              <a:rPr lang="en-US" sz="2000" baseline="-25000" dirty="0" err="1">
                <a:solidFill>
                  <a:schemeClr val="tx2"/>
                </a:solidFill>
                <a:latin typeface="Tahoma" charset="0"/>
              </a:rPr>
              <a:t>S</a:t>
            </a:r>
            <a:r>
              <a:rPr lang="en-US" sz="2000" baseline="-50000" dirty="0" err="1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(h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)</a:t>
            </a:r>
          </a:p>
        </p:txBody>
      </p:sp>
      <p:pic>
        <p:nvPicPr>
          <p:cNvPr id="8325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3444" y="1103871"/>
            <a:ext cx="2895600" cy="494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1821759" y="2642969"/>
            <a:ext cx="472437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b="1" dirty="0"/>
              <a:t>A method for estimating the accuracy </a:t>
            </a:r>
          </a:p>
          <a:p>
            <a:pPr algn="ctr" eaLnBrk="0" hangingPunct="0"/>
            <a:r>
              <a:rPr lang="en-US" b="1" dirty="0"/>
              <a:t>(or error) of a learner (using validation set).</a:t>
            </a:r>
            <a:endParaRPr lang="en-US" dirty="0"/>
          </a:p>
        </p:txBody>
      </p:sp>
      <p:sp>
        <p:nvSpPr>
          <p:cNvPr id="832521" name="Text Box 9"/>
          <p:cNvSpPr txBox="1">
            <a:spLocks noChangeArrowheads="1"/>
          </p:cNvSpPr>
          <p:nvPr/>
        </p:nvSpPr>
        <p:spPr bwMode="auto">
          <a:xfrm>
            <a:off x="2362201" y="624840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752600" y="1655683"/>
            <a:ext cx="5008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Learner L is e.g. DT learner for “tree with</a:t>
            </a:r>
          </a:p>
          <a:p>
            <a:r>
              <a:rPr lang="en-US" sz="2000" b="1" dirty="0"/>
              <a:t>7 nodes” max.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CCE5B9-B122-1841-AD90-7CB46F9FD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Cross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3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20850"/>
            <a:ext cx="8979243" cy="4114800"/>
          </a:xfrm>
        </p:spPr>
        <p:txBody>
          <a:bodyPr/>
          <a:lstStyle/>
          <a:p>
            <a:r>
              <a:rPr lang="en-US" dirty="0"/>
              <a:t>1) </a:t>
            </a:r>
            <a:r>
              <a:rPr lang="en-US" b="1" dirty="0">
                <a:solidFill>
                  <a:srgbClr val="3333CC"/>
                </a:solidFill>
              </a:rPr>
              <a:t>Decision tree pruning </a:t>
            </a:r>
            <a:r>
              <a:rPr lang="en-US" b="1" dirty="0">
                <a:solidFill>
                  <a:srgbClr val="3333CC"/>
                </a:solidFill>
                <a:sym typeface="Wingdings" charset="0"/>
              </a:rPr>
              <a:t> or grow only up to certain size.</a:t>
            </a:r>
          </a:p>
          <a:p>
            <a:r>
              <a:rPr lang="en-US" b="1" dirty="0">
                <a:solidFill>
                  <a:srgbClr val="3333CC"/>
                </a:solidFill>
                <a:sym typeface="Wingdings" charset="0"/>
              </a:rPr>
              <a:t>	Prevent splitting on features that are not clearly relevant.</a:t>
            </a:r>
          </a:p>
          <a:p>
            <a:endParaRPr lang="en-US" dirty="0">
              <a:sym typeface="Wingdings" charset="0"/>
            </a:endParaRPr>
          </a:p>
          <a:p>
            <a:r>
              <a:rPr lang="en-US" dirty="0">
                <a:sym typeface="Wingdings" charset="0"/>
              </a:rPr>
              <a:t>     T</a:t>
            </a:r>
            <a:r>
              <a:rPr lang="en-US" dirty="0"/>
              <a:t>esting of relevance of features --- “does split provide new information”:</a:t>
            </a:r>
          </a:p>
          <a:p>
            <a:r>
              <a:rPr lang="en-US" dirty="0"/>
              <a:t>	statistical tests ---&gt; Section 18.3.5 R&amp;N 𝛘</a:t>
            </a:r>
            <a:r>
              <a:rPr lang="en-US" baseline="30000" dirty="0"/>
              <a:t>2</a:t>
            </a:r>
            <a:r>
              <a:rPr lang="en-US" dirty="0"/>
              <a:t> test.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2</a:t>
            </a:r>
            <a:r>
              <a:rPr lang="en-US" b="1" dirty="0">
                <a:solidFill>
                  <a:srgbClr val="3333CC"/>
                </a:solidFill>
              </a:rPr>
              <a:t>)  Grow full tree, then post-prune </a:t>
            </a:r>
            <a:r>
              <a:rPr lang="en-US" b="1" dirty="0">
                <a:solidFill>
                  <a:srgbClr val="3333CC"/>
                </a:solidFill>
                <a:sym typeface="Wingdings" charset="0"/>
              </a:rPr>
              <a:t>rule post-pruning</a:t>
            </a:r>
          </a:p>
          <a:p>
            <a:endParaRPr lang="en-US" dirty="0">
              <a:sym typeface="Wingdings" charset="0"/>
            </a:endParaRPr>
          </a:p>
          <a:p>
            <a:r>
              <a:rPr lang="en-US" b="1" dirty="0">
                <a:solidFill>
                  <a:srgbClr val="3333CC"/>
                </a:solidFill>
                <a:sym typeface="Wingdings" charset="0"/>
              </a:rPr>
              <a:t>3) </a:t>
            </a:r>
            <a:endParaRPr lang="en-US" b="1" dirty="0">
              <a:solidFill>
                <a:srgbClr val="3333CC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8583" y="4600834"/>
            <a:ext cx="730902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3333CC"/>
                </a:solidFill>
              </a:rPr>
              <a:t>MDL (minimal description length): </a:t>
            </a:r>
          </a:p>
          <a:p>
            <a:endParaRPr lang="en-US" sz="2000" b="1" dirty="0">
              <a:solidFill>
                <a:srgbClr val="3333CC"/>
              </a:solidFill>
            </a:endParaRPr>
          </a:p>
          <a:p>
            <a:r>
              <a:rPr lang="en-US" sz="2000" b="1" dirty="0">
                <a:solidFill>
                  <a:srgbClr val="3333CC"/>
                </a:solidFill>
              </a:rPr>
              <a:t>minimize</a:t>
            </a:r>
          </a:p>
          <a:p>
            <a:r>
              <a:rPr lang="en-US" sz="2000" b="1" dirty="0">
                <a:solidFill>
                  <a:srgbClr val="3333CC"/>
                </a:solidFill>
              </a:rPr>
              <a:t>	</a:t>
            </a:r>
            <a:r>
              <a:rPr lang="en-US" sz="2000" b="1" dirty="0">
                <a:solidFill>
                  <a:srgbClr val="3333CC"/>
                </a:solidFill>
                <a:sym typeface="Wingdings" charset="0"/>
              </a:rPr>
              <a:t>size(tree) + size(misclassifications(tree))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38F9C4-A1C0-5544-901B-03020EC9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Techniques For Overfitting in DTs</a:t>
            </a:r>
          </a:p>
        </p:txBody>
      </p:sp>
    </p:spTree>
    <p:extLst>
      <p:ext uri="{BB962C8B-B14F-4D97-AF65-F5344CB8AC3E}">
        <p14:creationId xmlns:p14="http://schemas.microsoft.com/office/powerpoint/2010/main" val="286915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Converting Trees to Rules</a:t>
            </a:r>
          </a:p>
        </p:txBody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93726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rgbClr val="3333CC"/>
                </a:solidFill>
              </a:rPr>
              <a:t>Every decision tree corresponds to set of rules: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chemeClr val="accent2"/>
                </a:solidFill>
              </a:rPr>
              <a:t>IF (Patrons = None)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b="1" dirty="0">
                <a:solidFill>
                  <a:schemeClr val="accent2"/>
                </a:solidFill>
              </a:rPr>
              <a:t>	THEN </a:t>
            </a:r>
            <a:r>
              <a:rPr lang="en-US" sz="1800" b="1" dirty="0" err="1">
                <a:solidFill>
                  <a:schemeClr val="accent2"/>
                </a:solidFill>
              </a:rPr>
              <a:t>WillWait</a:t>
            </a:r>
            <a:r>
              <a:rPr lang="en-US" sz="1800" b="1" dirty="0">
                <a:solidFill>
                  <a:schemeClr val="accent2"/>
                </a:solidFill>
              </a:rPr>
              <a:t> = No</a:t>
            </a:r>
            <a:br>
              <a:rPr lang="en-US" sz="1800" b="1" dirty="0">
                <a:solidFill>
                  <a:schemeClr val="accent2"/>
                </a:solidFill>
              </a:rPr>
            </a:br>
            <a:endParaRPr lang="en-US" sz="1800" b="1" dirty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rgbClr val="3333CC"/>
                </a:solidFill>
              </a:rPr>
              <a:t>IF (Patrons = Full) </a:t>
            </a:r>
            <a:br>
              <a:rPr lang="en-US" sz="1800" b="1" dirty="0">
                <a:solidFill>
                  <a:srgbClr val="3333CC"/>
                </a:solidFill>
              </a:rPr>
            </a:br>
            <a:r>
              <a:rPr lang="en-US" sz="1800" b="1" dirty="0">
                <a:solidFill>
                  <a:srgbClr val="3333CC"/>
                </a:solidFill>
              </a:rPr>
              <a:t>  &amp; (Hungry = No) </a:t>
            </a:r>
            <a:br>
              <a:rPr lang="en-US" sz="1800" b="1" dirty="0">
                <a:solidFill>
                  <a:srgbClr val="3333CC"/>
                </a:solidFill>
              </a:rPr>
            </a:br>
            <a:r>
              <a:rPr lang="en-US" sz="1800" b="1" dirty="0">
                <a:solidFill>
                  <a:srgbClr val="3333CC"/>
                </a:solidFill>
              </a:rPr>
              <a:t>  &amp;(Type = French)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b="1" dirty="0">
                <a:solidFill>
                  <a:srgbClr val="3333CC"/>
                </a:solidFill>
              </a:rPr>
              <a:t>	THEN </a:t>
            </a:r>
            <a:r>
              <a:rPr lang="en-US" sz="1800" b="1" dirty="0" err="1">
                <a:solidFill>
                  <a:srgbClr val="3333CC"/>
                </a:solidFill>
              </a:rPr>
              <a:t>WillWait</a:t>
            </a:r>
            <a:r>
              <a:rPr lang="en-US" sz="1800" b="1" dirty="0">
                <a:solidFill>
                  <a:srgbClr val="3333CC"/>
                </a:solidFill>
              </a:rPr>
              <a:t> = Yes</a:t>
            </a:r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rgbClr val="3333CC"/>
                </a:solidFill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	</a:t>
            </a:r>
            <a:r>
              <a:rPr lang="en-US" sz="1600" dirty="0"/>
              <a:t> </a:t>
            </a:r>
          </a:p>
        </p:txBody>
      </p:sp>
      <p:pic>
        <p:nvPicPr>
          <p:cNvPr id="836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8865" y="2155891"/>
            <a:ext cx="6076435" cy="444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93825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76CFCE-FD9B-1340-B196-E3B88E8C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Fighting Overfitting: Using Rule Post-Pruning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C1BFC-4C8C-5447-8C6B-A9D2184F1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Grow decision tree.  Fit as much data as possible.  Allow overfitting.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Convert tree to </a:t>
            </a:r>
            <a:r>
              <a:rPr lang="en-US" dirty="0" err="1"/>
              <a:t>equivlent</a:t>
            </a:r>
            <a:r>
              <a:rPr lang="en-US" dirty="0"/>
              <a:t> set of rules. One rule for each path from root to leaf.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Prune (generalize) each rule independently of others.</a:t>
            </a:r>
          </a:p>
          <a:p>
            <a:pPr marL="968375" lvl="1" indent="-457200">
              <a:buFont typeface="+mj-lt"/>
              <a:buAutoNum type="arabicPeriod"/>
            </a:pPr>
            <a:r>
              <a:rPr lang="en-US" dirty="0"/>
              <a:t>I.e., delete preconditions that improve accuracy (greedy)</a:t>
            </a:r>
          </a:p>
          <a:p>
            <a:pPr marL="968375" lvl="1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Sort final rules into desired sequence depending on accuracy.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ordered sequence for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41263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11-14 at 1.54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438" y="4249354"/>
            <a:ext cx="7594600" cy="2552700"/>
          </a:xfrm>
          <a:prstGeom prst="rect">
            <a:avLst/>
          </a:prstGeom>
        </p:spPr>
      </p:pic>
      <p:pic>
        <p:nvPicPr>
          <p:cNvPr id="4" name="Picture 3" descr="Screen Shot 2012-11-14 at 1.54.30 AM.png">
            <a:extLst>
              <a:ext uri="{FF2B5EF4-FFF2-40B4-BE49-F238E27FC236}">
                <a16:creationId xmlns:a16="http://schemas.microsoft.com/office/drawing/2014/main" id="{96528EE8-5F2E-A646-BF17-DA3C4784D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438" y="1048954"/>
            <a:ext cx="8026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9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11-14 at 1.54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476" y="1056503"/>
            <a:ext cx="8877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04712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1-14 at 1.55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671" y="1522306"/>
            <a:ext cx="76327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90523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When to use Decision Trees</a:t>
            </a:r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Instances presented as </a:t>
            </a:r>
            <a:r>
              <a:rPr lang="en-US" dirty="0">
                <a:solidFill>
                  <a:schemeClr val="accent2"/>
                </a:solidFill>
              </a:rPr>
              <a:t>attribute-value pairs</a:t>
            </a:r>
          </a:p>
          <a:p>
            <a:r>
              <a:rPr lang="en-US" dirty="0"/>
              <a:t>Method of approximating discrete-valued functions</a:t>
            </a:r>
          </a:p>
          <a:p>
            <a:r>
              <a:rPr lang="en-US" dirty="0"/>
              <a:t>	Target function has discrete values: </a:t>
            </a:r>
            <a:r>
              <a:rPr lang="en-US" dirty="0">
                <a:solidFill>
                  <a:schemeClr val="accent2"/>
                </a:solidFill>
              </a:rPr>
              <a:t>classification problems</a:t>
            </a:r>
          </a:p>
          <a:p>
            <a:endParaRPr lang="en-US" dirty="0"/>
          </a:p>
          <a:p>
            <a:r>
              <a:rPr lang="en-US" dirty="0"/>
              <a:t>Robust to </a:t>
            </a:r>
            <a:r>
              <a:rPr lang="en-US" dirty="0">
                <a:solidFill>
                  <a:schemeClr val="accent2"/>
                </a:solidFill>
              </a:rPr>
              <a:t>noisy data</a:t>
            </a:r>
            <a:r>
              <a:rPr lang="en-US" dirty="0"/>
              <a:t>:</a:t>
            </a:r>
          </a:p>
          <a:p>
            <a:r>
              <a:rPr lang="en-US" dirty="0"/>
              <a:t>	Training data may contain 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r>
              <a:rPr lang="en-US" dirty="0"/>
              <a:t>missing attribute values</a:t>
            </a:r>
          </a:p>
          <a:p>
            <a:r>
              <a:rPr lang="en-US" dirty="0"/>
              <a:t>Typical bias: prefer smaller trees </a:t>
            </a:r>
            <a:r>
              <a:rPr lang="en-US" dirty="0">
                <a:solidFill>
                  <a:schemeClr val="accent2"/>
                </a:solidFill>
              </a:rPr>
              <a:t>(Ockham's razor )</a:t>
            </a:r>
          </a:p>
        </p:txBody>
      </p:sp>
      <p:sp>
        <p:nvSpPr>
          <p:cNvPr id="961540" name="Rectangle 4"/>
          <p:cNvSpPr>
            <a:spLocks noChangeArrowheads="1"/>
          </p:cNvSpPr>
          <p:nvPr/>
        </p:nvSpPr>
        <p:spPr bwMode="auto">
          <a:xfrm>
            <a:off x="3124201" y="5715000"/>
            <a:ext cx="53727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>
                <a:solidFill>
                  <a:schemeClr val="accent2"/>
                </a:solidFill>
              </a:rPr>
              <a:t>Widely used, practical and easy to interpret results</a:t>
            </a:r>
          </a:p>
        </p:txBody>
      </p:sp>
    </p:spTree>
    <p:extLst>
      <p:ext uri="{BB962C8B-B14F-4D97-AF65-F5344CB8AC3E}">
        <p14:creationId xmlns:p14="http://schemas.microsoft.com/office/powerpoint/2010/main" val="42329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3F8C5-F8CB-FE4B-9A08-130C58DF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70A62-CE39-DB49-85B8-76DB078BF6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383D9-C9CF-5248-B77B-17D4B809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391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6075" y="990600"/>
            <a:ext cx="9893643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Inducing decision trees is one of the </a:t>
            </a:r>
            <a:r>
              <a:rPr lang="en-US" dirty="0">
                <a:solidFill>
                  <a:schemeClr val="accent2"/>
                </a:solidFill>
              </a:rPr>
              <a:t>most widely used learning methods in practice </a:t>
            </a:r>
          </a:p>
          <a:p>
            <a:pPr>
              <a:lnSpc>
                <a:spcPct val="9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accent2"/>
                </a:solidFill>
              </a:rPr>
              <a:t>outperform human experts</a:t>
            </a:r>
            <a:r>
              <a:rPr lang="en-US" dirty="0"/>
              <a:t> in many problems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Strengths </a:t>
            </a:r>
            <a:r>
              <a:rPr lang="en-US" dirty="0"/>
              <a:t>include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accent2"/>
                </a:solidFill>
              </a:rPr>
              <a:t>Fast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accent2"/>
                </a:solidFill>
              </a:rPr>
              <a:t>simple to implement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accent2"/>
                </a:solidFill>
              </a:rPr>
              <a:t>human readable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can convert result to a set of easily </a:t>
            </a:r>
            <a:r>
              <a:rPr lang="en-US" dirty="0">
                <a:solidFill>
                  <a:schemeClr val="accent2"/>
                </a:solidFill>
              </a:rPr>
              <a:t>interpretable rules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empirically valid in many </a:t>
            </a:r>
            <a:r>
              <a:rPr lang="en-US" dirty="0">
                <a:solidFill>
                  <a:schemeClr val="accent2"/>
                </a:solidFill>
              </a:rPr>
              <a:t>commercial products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handles </a:t>
            </a:r>
            <a:r>
              <a:rPr lang="en-US" dirty="0">
                <a:solidFill>
                  <a:schemeClr val="accent2"/>
                </a:solidFill>
              </a:rPr>
              <a:t>noisy data</a:t>
            </a:r>
            <a:r>
              <a:rPr lang="en-US" dirty="0"/>
              <a:t> 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Weaknesses </a:t>
            </a:r>
            <a:r>
              <a:rPr lang="en-US" dirty="0"/>
              <a:t>include: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"</a:t>
            </a:r>
            <a:r>
              <a:rPr lang="en-US" sz="1800" dirty="0" err="1"/>
              <a:t>Univariate</a:t>
            </a:r>
            <a:r>
              <a:rPr lang="en-US" sz="1800" dirty="0"/>
              <a:t>" splits/partitioning using only </a:t>
            </a:r>
            <a:r>
              <a:rPr lang="en-US" sz="1800" dirty="0">
                <a:solidFill>
                  <a:schemeClr val="accent2"/>
                </a:solidFill>
              </a:rPr>
              <a:t>one attribute at a time so limits types of possible trees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large decision trees may be hard to understand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requires </a:t>
            </a:r>
            <a:r>
              <a:rPr lang="en-US" sz="1800" dirty="0">
                <a:solidFill>
                  <a:schemeClr val="accent2"/>
                </a:solidFill>
              </a:rPr>
              <a:t>fixed-length feature vectors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non-incremental (i.e., </a:t>
            </a:r>
            <a:r>
              <a:rPr lang="en-US" sz="1800" dirty="0">
                <a:solidFill>
                  <a:schemeClr val="accent2"/>
                </a:solidFill>
              </a:rPr>
              <a:t>batch method)</a:t>
            </a:r>
            <a:endParaRPr lang="en-US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57103" y="2364260"/>
            <a:ext cx="36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be a legal requirement! Why?</a:t>
            </a:r>
          </a:p>
        </p:txBody>
      </p:sp>
    </p:spTree>
    <p:extLst>
      <p:ext uri="{BB962C8B-B14F-4D97-AF65-F5344CB8AC3E}">
        <p14:creationId xmlns:p14="http://schemas.microsoft.com/office/powerpoint/2010/main" val="214596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95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95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95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5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956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956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0E8F-D446-F740-B36E-CB3FD2F4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DB8BA-D99F-B141-A711-D5CCA89CEB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1A224-3713-E24A-BD10-C8903DBFB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74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C803F-A272-4B44-B99A-35B796B4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A7199-D332-0246-B1D0-C79AA075E2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B41FC-562C-6644-B004-C9819ABD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95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DA23-FBF3-3542-B133-BD8AA76DC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01DE8-A665-EB44-9E39-4F27E367DC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41382-215A-4A46-993B-92DFB821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73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4F07-336C-8646-B9A5-CECD32C58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AE6F0-E70E-744E-A993-88B7DF7688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A40CB-62E2-8849-BE1C-FB1B74A5B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0E61-27B7-0E42-B844-79C380562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F2A89-17E7-914F-A41C-1F87FF4989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1D6E1-A1EF-994F-B642-DF96F777F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99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62FB-C3E7-4142-AF73-24C4587E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C691D-FE71-9D4D-BB9C-F5EC8D58DA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D9B50-45C6-5B45-81A8-14C4FD604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52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H="1">
            <a:off x="3298300" y="5302097"/>
            <a:ext cx="522199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298300" y="3367353"/>
            <a:ext cx="0" cy="19347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51048" y="2998021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41075" y="5552720"/>
            <a:ext cx="7016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time we change </a:t>
            </a:r>
            <a:r>
              <a:rPr lang="el-GR" sz="2000" i="1" dirty="0"/>
              <a:t>θ</a:t>
            </a:r>
            <a:r>
              <a:rPr lang="en-US" sz="2000" dirty="0"/>
              <a:t> such that the example is right (wrong) the loss will increase (decrease)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298300" y="2998021"/>
            <a:ext cx="5221990" cy="1969832"/>
            <a:chOff x="1774300" y="2998021"/>
            <a:chExt cx="5221990" cy="1969832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774300" y="3584964"/>
              <a:ext cx="565322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339622" y="3584964"/>
              <a:ext cx="0" cy="508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339622" y="4092964"/>
              <a:ext cx="550334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889956" y="2998021"/>
              <a:ext cx="0" cy="109494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2889956" y="2998021"/>
              <a:ext cx="1016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905956" y="2998021"/>
              <a:ext cx="0" cy="1645277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905956" y="4643298"/>
              <a:ext cx="931333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837289" y="4643298"/>
              <a:ext cx="0" cy="324555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837289" y="4957975"/>
              <a:ext cx="550333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387622" y="3367353"/>
              <a:ext cx="0" cy="1577922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387623" y="3367353"/>
              <a:ext cx="1086555" cy="1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6474178" y="3367353"/>
              <a:ext cx="1" cy="16005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474179" y="4957975"/>
              <a:ext cx="522111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8661400" y="50936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475" y="1566195"/>
            <a:ext cx="4711700" cy="12573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5EABF9B-C712-824A-93E2-2C7F66FC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0/1 loss in a </a:t>
            </a:r>
            <a:r>
              <a:rPr lang="en-US" dirty="0">
                <a:solidFill>
                  <a:schemeClr val="tx1"/>
                </a:solidFill>
              </a:rPr>
              <a:t>single</a:t>
            </a:r>
            <a:r>
              <a:rPr lang="en-US" dirty="0"/>
              <a:t> dimension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57E041-78EC-0145-B0C9-BC0362C1BAA3}"/>
              </a:ext>
            </a:extLst>
          </p:cNvPr>
          <p:cNvSpPr txBox="1"/>
          <p:nvPr/>
        </p:nvSpPr>
        <p:spPr>
          <a:xfrm>
            <a:off x="9501923" y="6421970"/>
            <a:ext cx="226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(Recall: y in {-1, +1})</a:t>
            </a:r>
          </a:p>
        </p:txBody>
      </p:sp>
    </p:spTree>
    <p:extLst>
      <p:ext uri="{BB962C8B-B14F-4D97-AF65-F5344CB8AC3E}">
        <p14:creationId xmlns:p14="http://schemas.microsoft.com/office/powerpoint/2010/main" val="210339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81200" y="3272590"/>
            <a:ext cx="7620000" cy="2853574"/>
          </a:xfrm>
        </p:spPr>
        <p:txBody>
          <a:bodyPr/>
          <a:lstStyle/>
          <a:p>
            <a:r>
              <a:rPr lang="en-US" dirty="0"/>
              <a:t>This is NP-hard.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Small changes in any </a:t>
            </a:r>
            <a:r>
              <a:rPr lang="el-GR" b="0" i="1" dirty="0"/>
              <a:t>θ</a:t>
            </a:r>
            <a:r>
              <a:rPr lang="en-US" b="0" dirty="0"/>
              <a:t> can have large changes in the loss (the change isn’t continuous)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can be many local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At any give point, we don’t have much information to direct us towards any minima</a:t>
            </a:r>
          </a:p>
          <a:p>
            <a:r>
              <a:rPr lang="en-US" dirty="0"/>
              <a:t>Maybe we should consider other loss functions.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1677403"/>
            <a:ext cx="6261100" cy="12573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653A0A1-4B9E-EE48-A0B1-0089657B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0/1 loss over </a:t>
            </a:r>
            <a:r>
              <a:rPr lang="en-US" dirty="0">
                <a:solidFill>
                  <a:schemeClr val="tx1"/>
                </a:solidFill>
              </a:rPr>
              <a:t>all</a:t>
            </a:r>
            <a:r>
              <a:rPr lang="en-US" dirty="0"/>
              <a:t> </a:t>
            </a:r>
            <a:r>
              <a:rPr lang="el-GR" dirty="0"/>
              <a:t>θ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2F0FB9-A4B2-494A-809D-365547E5D3C7}"/>
              </a:ext>
            </a:extLst>
          </p:cNvPr>
          <p:cNvSpPr txBox="1"/>
          <p:nvPr/>
        </p:nvSpPr>
        <p:spPr>
          <a:xfrm>
            <a:off x="9501923" y="6421970"/>
            <a:ext cx="226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(Recall: y in {-1, +1})</a:t>
            </a:r>
          </a:p>
        </p:txBody>
      </p:sp>
    </p:spTree>
    <p:extLst>
      <p:ext uri="{BB962C8B-B14F-4D97-AF65-F5344CB8AC3E}">
        <p14:creationId xmlns:p14="http://schemas.microsoft.com/office/powerpoint/2010/main" val="21660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4132"/>
            <a:ext cx="4761053" cy="4382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Lab 10 – Missing SQRT</a:t>
            </a:r>
          </a:p>
          <a:p>
            <a:endParaRPr lang="en-US" dirty="0"/>
          </a:p>
          <a:p>
            <a:r>
              <a:rPr lang="en-US" dirty="0"/>
              <a:t>Lab 11 -- Clarification</a:t>
            </a:r>
          </a:p>
          <a:p>
            <a:endParaRPr lang="en-US" dirty="0"/>
          </a:p>
          <a:p>
            <a:r>
              <a:rPr lang="en-US" dirty="0"/>
              <a:t>Thursday – Milestone 2 return and schedule, will talk about presentation.</a:t>
            </a:r>
          </a:p>
          <a:p>
            <a:endParaRPr lang="en-US" dirty="0"/>
          </a:p>
          <a:p>
            <a:r>
              <a:rPr lang="en-US" dirty="0"/>
              <a:t>Classification and Decision Trees!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F6102-5A62-E64F-B313-4E2E3CEA3240}"/>
              </a:ext>
            </a:extLst>
          </p:cNvPr>
          <p:cNvSpPr txBox="1"/>
          <p:nvPr/>
        </p:nvSpPr>
        <p:spPr>
          <a:xfrm>
            <a:off x="7268901" y="6435487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https://xkcd.com/388/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C8EA0A-9C8E-114D-A5AC-38B6C2DDF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746" y="1271734"/>
            <a:ext cx="5549708" cy="479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59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4427621"/>
            <a:ext cx="7620000" cy="1698542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are some desirable properties of a loss function????????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Continuous</a:t>
            </a:r>
            <a:r>
              <a:rPr lang="en-US" dirty="0"/>
              <a:t> so we get a local indication of the direction of minimization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Only one (i.e., </a:t>
            </a:r>
            <a:r>
              <a:rPr lang="en-US" dirty="0">
                <a:solidFill>
                  <a:schemeClr val="tx2"/>
                </a:solidFill>
              </a:rPr>
              <a:t>global</a:t>
            </a:r>
            <a:r>
              <a:rPr lang="en-US" dirty="0"/>
              <a:t>) minimum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75072" y="2060753"/>
            <a:ext cx="7602481" cy="2009044"/>
            <a:chOff x="851071" y="2060753"/>
            <a:chExt cx="7602481" cy="2009044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1163978" y="3885130"/>
              <a:ext cx="728957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163978" y="2576149"/>
              <a:ext cx="0" cy="130898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911764" y="2060753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loss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2005526" y="2420926"/>
              <a:ext cx="4219222" cy="1467629"/>
            </a:xfrm>
            <a:custGeom>
              <a:avLst/>
              <a:gdLst>
                <a:gd name="connsiteX0" fmla="*/ 4219222 w 4219222"/>
                <a:gd name="connsiteY0" fmla="*/ 0 h 1467629"/>
                <a:gd name="connsiteX1" fmla="*/ 2102556 w 4219222"/>
                <a:gd name="connsiteY1" fmla="*/ 1467556 h 1467629"/>
                <a:gd name="connsiteX2" fmla="*/ 0 w 4219222"/>
                <a:gd name="connsiteY2" fmla="*/ 70556 h 146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9222" h="1467629">
                  <a:moveTo>
                    <a:pt x="4219222" y="0"/>
                  </a:moveTo>
                  <a:cubicBezTo>
                    <a:pt x="3512491" y="727898"/>
                    <a:pt x="2805760" y="1455797"/>
                    <a:pt x="2102556" y="1467556"/>
                  </a:cubicBezTo>
                  <a:cubicBezTo>
                    <a:pt x="1399352" y="1479315"/>
                    <a:pt x="0" y="70556"/>
                    <a:pt x="0" y="70556"/>
                  </a:cubicBezTo>
                </a:path>
              </a:pathLst>
            </a:cu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1071" y="370046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i="1" dirty="0"/>
                <a:t>θ</a:t>
              </a:r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993CBBDD-2889-3248-926C-541E32E73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properties</a:t>
            </a:r>
          </a:p>
        </p:txBody>
      </p:sp>
    </p:spTree>
    <p:extLst>
      <p:ext uri="{BB962C8B-B14F-4D97-AF65-F5344CB8AC3E}">
        <p14:creationId xmlns:p14="http://schemas.microsoft.com/office/powerpoint/2010/main" val="330730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Convex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“A function is convex if the line segment between any two points on its graph lies above it.”</a:t>
            </a:r>
          </a:p>
          <a:p>
            <a:r>
              <a:rPr lang="en-US" dirty="0"/>
              <a:t>Formally, given function </a:t>
            </a:r>
            <a:r>
              <a:rPr lang="en-US" i="1" dirty="0"/>
              <a:t>f</a:t>
            </a:r>
            <a:r>
              <a:rPr lang="en-US" dirty="0"/>
              <a:t> and two points x, y:</a:t>
            </a:r>
          </a:p>
          <a:p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3283" y="3007473"/>
            <a:ext cx="5727700" cy="26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799" y="3787664"/>
            <a:ext cx="4270802" cy="27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8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Surrogate loss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many applications, we really would like to minimize the 0/1 loss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surrogate loss function</a:t>
            </a:r>
            <a:r>
              <a:rPr lang="en-US" dirty="0"/>
              <a:t> is a loss function that provides an upper bound on the actual loss function (in this case, 0/1)</a:t>
            </a:r>
          </a:p>
          <a:p>
            <a:endParaRPr lang="en-US" dirty="0"/>
          </a:p>
          <a:p>
            <a:r>
              <a:rPr lang="en-US" dirty="0"/>
              <a:t>We’d like to identify </a:t>
            </a:r>
            <a:r>
              <a:rPr lang="en-US" dirty="0">
                <a:solidFill>
                  <a:schemeClr val="tx2"/>
                </a:solidFill>
              </a:rPr>
              <a:t>convex</a:t>
            </a:r>
            <a:r>
              <a:rPr lang="en-US" dirty="0"/>
              <a:t> surrogate loss functions to make them easier to minimize</a:t>
            </a:r>
          </a:p>
          <a:p>
            <a:endParaRPr lang="en-US" dirty="0"/>
          </a:p>
          <a:p>
            <a:r>
              <a:rPr lang="en-US" dirty="0"/>
              <a:t>Key to a loss function is how it scores the difference between the actual label y and the predicted label y’</a:t>
            </a:r>
          </a:p>
        </p:txBody>
      </p:sp>
    </p:spTree>
    <p:extLst>
      <p:ext uri="{BB962C8B-B14F-4D97-AF65-F5344CB8AC3E}">
        <p14:creationId xmlns:p14="http://schemas.microsoft.com/office/powerpoint/2010/main" val="203738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Surrogate loss functions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0/1 loss:</a:t>
            </a:r>
          </a:p>
          <a:p>
            <a:r>
              <a:rPr lang="en-US" dirty="0"/>
              <a:t>Any ideas for surrogate loss functions ??????????</a:t>
            </a:r>
            <a:br>
              <a:rPr lang="en-US" dirty="0"/>
            </a:br>
            <a:r>
              <a:rPr lang="en-US" dirty="0"/>
              <a:t>Want: a function that is continuous and convex and upper bounds the 0/1 loss.</a:t>
            </a:r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Hinge: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Exponential: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Squared:</a:t>
            </a:r>
          </a:p>
          <a:p>
            <a:endParaRPr lang="en-US" dirty="0"/>
          </a:p>
          <a:p>
            <a:r>
              <a:rPr lang="en-US" dirty="0"/>
              <a:t>What do each of these penalize?????????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322" y="1682687"/>
            <a:ext cx="36957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381" y="3151379"/>
            <a:ext cx="4686300" cy="46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936" y="5175313"/>
            <a:ext cx="3390900" cy="520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706" y="4086671"/>
            <a:ext cx="2717800" cy="53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756C1A-AA16-354D-B298-CD061F9BBA29}"/>
              </a:ext>
            </a:extLst>
          </p:cNvPr>
          <p:cNvSpPr txBox="1"/>
          <p:nvPr/>
        </p:nvSpPr>
        <p:spPr>
          <a:xfrm>
            <a:off x="9501923" y="6421970"/>
            <a:ext cx="226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(Recall: y in {-1, +1})</a:t>
            </a:r>
          </a:p>
        </p:txBody>
      </p:sp>
    </p:spTree>
    <p:extLst>
      <p:ext uri="{BB962C8B-B14F-4D97-AF65-F5344CB8AC3E}">
        <p14:creationId xmlns:p14="http://schemas.microsoft.com/office/powerpoint/2010/main" val="389760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103" y="1694876"/>
            <a:ext cx="98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 loss: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9103" y="3536885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Squared loss: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9104" y="230887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Hinge: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103" y="2922882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Exponential: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4065" y="2959018"/>
            <a:ext cx="6072815" cy="37462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365" y="1730670"/>
            <a:ext cx="3695700" cy="469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365" y="2286347"/>
            <a:ext cx="46863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65" y="2842024"/>
            <a:ext cx="2717800" cy="533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8365" y="3461201"/>
            <a:ext cx="3390900" cy="52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01923" y="6421970"/>
            <a:ext cx="226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(Recall: y in {-1, +1})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DA1D65-A56B-DB43-B489-F9CD04598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loss functions</a:t>
            </a:r>
          </a:p>
        </p:txBody>
      </p:sp>
    </p:spTree>
    <p:extLst>
      <p:ext uri="{BB962C8B-B14F-4D97-AF65-F5344CB8AC3E}">
        <p14:creationId xmlns:p14="http://schemas.microsoft.com/office/powerpoint/2010/main" val="60918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0" y="1669717"/>
          <a:ext cx="7996988" cy="459556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99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Hypothesis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Optimization</a:t>
                      </a:r>
                      <a:r>
                        <a:rPr lang="en-US" baseline="0" dirty="0"/>
                        <a:t> Approach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Least squares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 or 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 or 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 (SVM)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Linear,</a:t>
                      </a:r>
                      <a:r>
                        <a:rPr lang="en-US" baseline="0" dirty="0"/>
                        <a:t> Kernel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</a:t>
                      </a:r>
                      <a:r>
                        <a:rPr lang="en-US" baseline="0" dirty="0"/>
                        <a:t> or GD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Perceptron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Perceptron</a:t>
                      </a:r>
                      <a:r>
                        <a:rPr lang="en-US" baseline="0" dirty="0"/>
                        <a:t> criterion (~Hinge)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Perceptron algorithm</a:t>
                      </a:r>
                      <a:r>
                        <a:rPr lang="en-US" baseline="0" dirty="0"/>
                        <a:t>, others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Neural</a:t>
                      </a:r>
                      <a:r>
                        <a:rPr lang="en-US" baseline="0" dirty="0"/>
                        <a:t> Networks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Composed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Squared, Hinge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Decision</a:t>
                      </a:r>
                      <a:r>
                        <a:rPr lang="en-US" baseline="0" dirty="0"/>
                        <a:t>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Hierarchical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halfplanes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Joint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64631" y="6513094"/>
            <a:ext cx="8309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Follow the white rabbit: </a:t>
            </a:r>
            <a:r>
              <a:rPr lang="en-US" sz="1600" dirty="0">
                <a:hlinkClick r:id="rId2"/>
              </a:rPr>
              <a:t>https://en.wikipedia.org/wiki/List_of_machine_learning_concepts</a:t>
            </a:r>
            <a:endParaRPr lang="en-US" sz="1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05DFFF0-1571-E844-82AF-4512A10B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ML algorithms</a:t>
            </a:r>
          </a:p>
        </p:txBody>
      </p:sp>
    </p:spTree>
    <p:extLst>
      <p:ext uri="{BB962C8B-B14F-4D97-AF65-F5344CB8AC3E}">
        <p14:creationId xmlns:p14="http://schemas.microsoft.com/office/powerpoint/2010/main" val="250259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the day, we want to learn a hypothesis function that predicts the actual outputs well.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12" y="3446321"/>
            <a:ext cx="7835491" cy="15559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334189" y="4556503"/>
            <a:ext cx="3053166" cy="1534845"/>
            <a:chOff x="3810189" y="4556502"/>
            <a:chExt cx="3053166" cy="1534845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5036949" y="4556502"/>
              <a:ext cx="185980" cy="8536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10189" y="5445016"/>
              <a:ext cx="3053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srgbClr val="DC5924"/>
                  </a:solidFill>
                  <a:latin typeface="Arial"/>
                </a:rPr>
                <a:t>Given an hypothesis function and loss function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96213" y="4556503"/>
            <a:ext cx="2087526" cy="1211679"/>
            <a:chOff x="972213" y="4556502"/>
            <a:chExt cx="2087526" cy="1211679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2693022" y="4556502"/>
              <a:ext cx="366717" cy="6392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72213" y="5121850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srgbClr val="F5C201"/>
                  </a:solidFill>
                  <a:latin typeface="Arial"/>
                </a:rPr>
                <a:t>Over all possible parameterizations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00906" y="2423092"/>
            <a:ext cx="2141048" cy="1046139"/>
            <a:chOff x="4176906" y="2423091"/>
            <a:chExt cx="2141048" cy="1046139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4176906" y="3038426"/>
              <a:ext cx="224613" cy="43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67200" y="2423091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srgbClr val="989AAC"/>
                  </a:solidFill>
                  <a:latin typeface="Arial"/>
                </a:rPr>
                <a:t>And over all your training data*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747814" y="2879376"/>
            <a:ext cx="3197324" cy="1022313"/>
            <a:chOff x="223814" y="2879375"/>
            <a:chExt cx="3197324" cy="102231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317356" y="3469230"/>
              <a:ext cx="113768" cy="4324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3814" y="2879375"/>
              <a:ext cx="3197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srgbClr val="526DB0"/>
                  </a:solidFill>
                  <a:latin typeface="Arial"/>
                </a:rPr>
                <a:t>Choose the parameterization that minimizes loss!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73693-6CD3-7B43-A1A4-CD4B353BC227}"/>
              </a:ext>
            </a:extLst>
          </p:cNvPr>
          <p:cNvSpPr txBox="1"/>
          <p:nvPr/>
        </p:nvSpPr>
        <p:spPr>
          <a:xfrm>
            <a:off x="1747814" y="6534059"/>
            <a:ext cx="832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defRPr/>
            </a:pPr>
            <a:r>
              <a:rPr lang="en-US" sz="1200" dirty="0">
                <a:solidFill>
                  <a:srgbClr val="989AAC"/>
                </a:solidFill>
                <a:latin typeface="Arial"/>
              </a:rPr>
              <a:t>*Not actually what we want – want it over the world of inputs – will discuss later …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DF1D14E-C8B8-3840-8BE8-FC92B8F72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canonical Machine learning problem</a:t>
            </a:r>
          </a:p>
        </p:txBody>
      </p:sp>
    </p:spTree>
    <p:extLst>
      <p:ext uri="{BB962C8B-B14F-4D97-AF65-F5344CB8AC3E}">
        <p14:creationId xmlns:p14="http://schemas.microsoft.com/office/powerpoint/2010/main" val="286860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Picture of Learning   </a:t>
            </a:r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9677400" cy="4114800"/>
          </a:xfrm>
        </p:spPr>
        <p:txBody>
          <a:bodyPr/>
          <a:lstStyle/>
          <a:p>
            <a:r>
              <a:rPr lang="en-US" dirty="0"/>
              <a:t>Learning can be seen as </a:t>
            </a:r>
            <a:r>
              <a:rPr lang="en-US" dirty="0">
                <a:solidFill>
                  <a:schemeClr val="accent2"/>
                </a:solidFill>
              </a:rPr>
              <a:t>fitting a function</a:t>
            </a:r>
            <a:r>
              <a:rPr lang="en-US" dirty="0"/>
              <a:t> to the data. We can consider </a:t>
            </a:r>
          </a:p>
          <a:p>
            <a:r>
              <a:rPr lang="en-US" dirty="0">
                <a:solidFill>
                  <a:schemeClr val="accent2"/>
                </a:solidFill>
              </a:rPr>
              <a:t>different  target functions</a:t>
            </a:r>
            <a:r>
              <a:rPr lang="en-US" dirty="0"/>
              <a:t> and therefore different hypothesis spaces. </a:t>
            </a:r>
          </a:p>
          <a:p>
            <a:r>
              <a:rPr lang="en-US" dirty="0"/>
              <a:t>Examples:</a:t>
            </a:r>
          </a:p>
          <a:p>
            <a:r>
              <a:rPr lang="en-US" dirty="0"/>
              <a:t>Propositional if-then rules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First-order if-then rules </a:t>
            </a:r>
          </a:p>
          <a:p>
            <a:r>
              <a:rPr lang="en-US" dirty="0"/>
              <a:t>First-order logic  theory</a:t>
            </a:r>
          </a:p>
          <a:p>
            <a:r>
              <a:rPr lang="en-US" dirty="0"/>
              <a:t>Linear functions</a:t>
            </a:r>
          </a:p>
          <a:p>
            <a:r>
              <a:rPr lang="en-US" dirty="0"/>
              <a:t>Polynomials of  degree at most k</a:t>
            </a:r>
          </a:p>
          <a:p>
            <a:r>
              <a:rPr lang="en-US" dirty="0"/>
              <a:t>Neural networks </a:t>
            </a:r>
          </a:p>
          <a:p>
            <a:r>
              <a:rPr lang="en-US" dirty="0"/>
              <a:t>Java programs</a:t>
            </a:r>
          </a:p>
          <a:p>
            <a:r>
              <a:rPr lang="en-US" dirty="0"/>
              <a:t>Turing machine</a:t>
            </a:r>
          </a:p>
          <a:p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61541" name="Text Box 5"/>
          <p:cNvSpPr txBox="1">
            <a:spLocks noChangeArrowheads="1"/>
          </p:cNvSpPr>
          <p:nvPr/>
        </p:nvSpPr>
        <p:spPr bwMode="auto">
          <a:xfrm>
            <a:off x="6400800" y="5149850"/>
            <a:ext cx="5462588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i="1" dirty="0">
                <a:solidFill>
                  <a:srgbClr val="FF0000"/>
                </a:solidFill>
              </a:rPr>
              <a:t>Tradeoff between expressiveness</a:t>
            </a:r>
            <a:r>
              <a:rPr lang="en-US" sz="2000" i="1" dirty="0"/>
              <a:t> of</a:t>
            </a:r>
          </a:p>
          <a:p>
            <a:pPr algn="ctr"/>
            <a:r>
              <a:rPr lang="en-US" sz="2000" i="1" dirty="0"/>
              <a:t> a hypothesis space and the </a:t>
            </a:r>
          </a:p>
          <a:p>
            <a:pPr algn="ctr"/>
            <a:r>
              <a:rPr lang="en-US" sz="2000" i="1" dirty="0">
                <a:solidFill>
                  <a:srgbClr val="FF0000"/>
                </a:solidFill>
              </a:rPr>
              <a:t>complexity of finding simple, consistent hypotheses</a:t>
            </a:r>
          </a:p>
          <a:p>
            <a:pPr algn="ctr"/>
            <a:r>
              <a:rPr lang="en-US" sz="2000" i="1" dirty="0"/>
              <a:t> within the space</a:t>
            </a:r>
            <a:r>
              <a:rPr lang="en-US" i="1" dirty="0"/>
              <a:t>.</a:t>
            </a:r>
          </a:p>
        </p:txBody>
      </p:sp>
      <p:sp>
        <p:nvSpPr>
          <p:cNvPr id="961542" name="Rectangle 6"/>
          <p:cNvSpPr>
            <a:spLocks noChangeArrowheads="1"/>
          </p:cNvSpPr>
          <p:nvPr/>
        </p:nvSpPr>
        <p:spPr bwMode="auto">
          <a:xfrm>
            <a:off x="7291388" y="3424535"/>
            <a:ext cx="45720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A learning problem</a:t>
            </a:r>
          </a:p>
          <a:p>
            <a:pPr algn="ctr"/>
            <a:r>
              <a:rPr lang="en-US" dirty="0"/>
              <a:t>is </a:t>
            </a:r>
            <a:r>
              <a:rPr lang="en-US" dirty="0">
                <a:solidFill>
                  <a:schemeClr val="accent2"/>
                </a:solidFill>
              </a:rPr>
              <a:t>realizable</a:t>
            </a:r>
            <a:r>
              <a:rPr lang="en-US" dirty="0"/>
              <a:t>  if its </a:t>
            </a:r>
            <a:r>
              <a:rPr lang="en-US" dirty="0">
                <a:solidFill>
                  <a:schemeClr val="accent2"/>
                </a:solidFill>
              </a:rPr>
              <a:t>hypothesis space contains the true function.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124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1541" grpId="0" uiExpand="1" build="allAtOnce"/>
      <p:bldP spid="9615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Learning</a:t>
            </a:r>
          </a:p>
        </p:txBody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3352800"/>
            <a:ext cx="9829800" cy="41148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1800" b="1" dirty="0"/>
              <a:t>Input:</a:t>
            </a:r>
            <a:r>
              <a:rPr lang="en-US" sz="1800" dirty="0"/>
              <a:t> an object or situation described by a set of attributes (or features)</a:t>
            </a:r>
          </a:p>
          <a:p>
            <a:r>
              <a:rPr lang="en-US" sz="1800" dirty="0"/>
              <a:t> </a:t>
            </a:r>
            <a:r>
              <a:rPr lang="en-US" sz="1800" b="1" dirty="0"/>
              <a:t>Output:</a:t>
            </a:r>
            <a:r>
              <a:rPr lang="en-US" sz="1800" dirty="0"/>
              <a:t> a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 dirty="0"/>
              <a:t>decision</a:t>
            </a:r>
            <a:r>
              <a:rPr lang="ja-JP" altLang="en-US" sz="1800">
                <a:latin typeface="Arial"/>
              </a:rPr>
              <a:t>”</a:t>
            </a:r>
            <a:r>
              <a:rPr lang="en-US" sz="1800" dirty="0"/>
              <a:t> – the predicts output value for the input.</a:t>
            </a:r>
          </a:p>
          <a:p>
            <a:endParaRPr lang="en-US" sz="1800" dirty="0"/>
          </a:p>
          <a:p>
            <a:r>
              <a:rPr lang="en-US" sz="1800" dirty="0"/>
              <a:t>The </a:t>
            </a:r>
            <a:r>
              <a:rPr lang="en-US" sz="1800" dirty="0">
                <a:solidFill>
                  <a:schemeClr val="accent2"/>
                </a:solidFill>
              </a:rPr>
              <a:t>input</a:t>
            </a:r>
            <a:r>
              <a:rPr lang="en-US" sz="1800" dirty="0"/>
              <a:t> attributes and the </a:t>
            </a:r>
            <a:r>
              <a:rPr lang="en-US" sz="1800" dirty="0">
                <a:solidFill>
                  <a:schemeClr val="accent2"/>
                </a:solidFill>
              </a:rPr>
              <a:t>outputs</a:t>
            </a:r>
            <a:r>
              <a:rPr lang="en-US" sz="1800" dirty="0"/>
              <a:t> can be </a:t>
            </a:r>
            <a:r>
              <a:rPr lang="en-US" sz="1800" dirty="0">
                <a:solidFill>
                  <a:schemeClr val="accent2"/>
                </a:solidFill>
              </a:rPr>
              <a:t>discrete</a:t>
            </a:r>
            <a:r>
              <a:rPr lang="en-US" sz="1800" dirty="0"/>
              <a:t> or </a:t>
            </a:r>
            <a:r>
              <a:rPr lang="en-US" sz="1800" dirty="0">
                <a:solidFill>
                  <a:schemeClr val="accent2"/>
                </a:solidFill>
              </a:rPr>
              <a:t>continuous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dirty="0"/>
              <a:t>We will focus on decision trees for </a:t>
            </a:r>
            <a:r>
              <a:rPr lang="en-US" sz="1800" dirty="0">
                <a:solidFill>
                  <a:srgbClr val="FF0000"/>
                </a:solidFill>
              </a:rPr>
              <a:t>Boolean classification</a:t>
            </a:r>
            <a:r>
              <a:rPr lang="en-US" sz="1800" dirty="0"/>
              <a:t>: </a:t>
            </a:r>
          </a:p>
          <a:p>
            <a:r>
              <a:rPr lang="en-US" sz="1800" dirty="0"/>
              <a:t>	each example is classified as </a:t>
            </a:r>
            <a:r>
              <a:rPr lang="en-US" sz="1800" dirty="0">
                <a:solidFill>
                  <a:schemeClr val="accent2"/>
                </a:solidFill>
              </a:rPr>
              <a:t>positive</a:t>
            </a:r>
            <a:r>
              <a:rPr lang="en-US" sz="1800" dirty="0"/>
              <a:t> or </a:t>
            </a:r>
            <a:r>
              <a:rPr lang="en-US" sz="1800" dirty="0">
                <a:solidFill>
                  <a:schemeClr val="accent2"/>
                </a:solidFill>
              </a:rPr>
              <a:t>negative.</a:t>
            </a:r>
          </a:p>
          <a:p>
            <a:endParaRPr lang="en-US" sz="1800" dirty="0"/>
          </a:p>
        </p:txBody>
      </p:sp>
      <p:sp>
        <p:nvSpPr>
          <p:cNvPr id="764934" name="Rectangle 6"/>
          <p:cNvSpPr>
            <a:spLocks noChangeArrowheads="1"/>
          </p:cNvSpPr>
          <p:nvPr/>
        </p:nvSpPr>
        <p:spPr bwMode="auto">
          <a:xfrm>
            <a:off x="609600" y="1752601"/>
            <a:ext cx="868680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/>
              <a:t>Task: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sz="2000" dirty="0"/>
              <a:t> Given: collection of examples </a:t>
            </a:r>
            <a:r>
              <a:rPr lang="en-US" sz="2000" i="1" dirty="0"/>
              <a:t>(x, f(x))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sz="2000" dirty="0"/>
              <a:t> Return: a function </a:t>
            </a:r>
            <a:r>
              <a:rPr lang="en-US" sz="2000" i="1" dirty="0"/>
              <a:t>h </a:t>
            </a:r>
            <a:r>
              <a:rPr lang="en-US" sz="2000" dirty="0"/>
              <a:t>(</a:t>
            </a:r>
            <a:r>
              <a:rPr lang="en-US" sz="2000" i="1" dirty="0"/>
              <a:t>hypothesis</a:t>
            </a:r>
            <a:r>
              <a:rPr lang="en-US" sz="2000" dirty="0"/>
              <a:t>) that approximates </a:t>
            </a:r>
            <a:r>
              <a:rPr lang="en-US" sz="2000" i="1" dirty="0"/>
              <a:t>f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sz="2000" i="1" dirty="0"/>
              <a:t> h is a </a:t>
            </a:r>
            <a:r>
              <a:rPr lang="en-US" sz="2000" i="1" dirty="0">
                <a:solidFill>
                  <a:schemeClr val="accent2"/>
                </a:solidFill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356432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1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1" y="0"/>
            <a:ext cx="4319477" cy="6858000"/>
          </a:xfrm>
          <a:prstGeom prst="rect">
            <a:avLst/>
          </a:prstGeom>
        </p:spPr>
      </p:pic>
      <p:sp>
        <p:nvSpPr>
          <p:cNvPr id="913413" name="Text Box 5"/>
          <p:cNvSpPr txBox="1">
            <a:spLocks noChangeArrowheads="1"/>
          </p:cNvSpPr>
          <p:nvPr/>
        </p:nvSpPr>
        <p:spPr bwMode="auto">
          <a:xfrm>
            <a:off x="2209800" y="2743201"/>
            <a:ext cx="2133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/>
              <a:t>New York Times</a:t>
            </a:r>
          </a:p>
          <a:p>
            <a:r>
              <a:rPr lang="en-US" b="1" dirty="0"/>
              <a:t>April 16, 2008</a:t>
            </a:r>
          </a:p>
        </p:txBody>
      </p:sp>
      <p:sp>
        <p:nvSpPr>
          <p:cNvPr id="913414" name="Text Box 6"/>
          <p:cNvSpPr txBox="1">
            <a:spLocks noChangeArrowheads="1"/>
          </p:cNvSpPr>
          <p:nvPr/>
        </p:nvSpPr>
        <p:spPr bwMode="auto">
          <a:xfrm>
            <a:off x="1676400" y="1080196"/>
            <a:ext cx="2819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Can we learn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how counties vote?</a:t>
            </a:r>
          </a:p>
        </p:txBody>
      </p:sp>
      <p:sp>
        <p:nvSpPr>
          <p:cNvPr id="913416" name="Rectangle 8"/>
          <p:cNvSpPr>
            <a:spLocks noChangeArrowheads="1"/>
          </p:cNvSpPr>
          <p:nvPr/>
        </p:nvSpPr>
        <p:spPr bwMode="auto">
          <a:xfrm>
            <a:off x="1676400" y="3810001"/>
            <a:ext cx="38100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Decision Trees:</a:t>
            </a:r>
          </a:p>
          <a:p>
            <a:r>
              <a:rPr lang="en-US" b="1" dirty="0">
                <a:solidFill>
                  <a:srgbClr val="FF0000"/>
                </a:solidFill>
              </a:rPr>
              <a:t>a sequence of tests.</a:t>
            </a:r>
          </a:p>
          <a:p>
            <a:r>
              <a:rPr lang="en-US" b="1" dirty="0">
                <a:solidFill>
                  <a:srgbClr val="FF0000"/>
                </a:solidFill>
              </a:rPr>
              <a:t>Representation very natural for humans.</a:t>
            </a:r>
          </a:p>
          <a:p>
            <a:r>
              <a:rPr lang="en-US" b="1" dirty="0">
                <a:solidFill>
                  <a:srgbClr val="FF0000"/>
                </a:solidFill>
              </a:rPr>
              <a:t>Style of many </a:t>
            </a:r>
            <a:r>
              <a:rPr lang="ja-JP" altLang="en-US" b="1" dirty="0">
                <a:solidFill>
                  <a:srgbClr val="FF0000"/>
                </a:solidFill>
              </a:rPr>
              <a:t>“</a:t>
            </a:r>
            <a:r>
              <a:rPr lang="en-US" b="1" dirty="0">
                <a:solidFill>
                  <a:srgbClr val="FF0000"/>
                </a:solidFill>
              </a:rPr>
              <a:t>How to</a:t>
            </a:r>
            <a:r>
              <a:rPr lang="ja-JP" altLang="en-US" b="1" dirty="0">
                <a:solidFill>
                  <a:srgbClr val="FF0000"/>
                </a:solidFill>
              </a:rPr>
              <a:t>”</a:t>
            </a:r>
            <a:r>
              <a:rPr lang="en-US" b="1" dirty="0">
                <a:solidFill>
                  <a:srgbClr val="FF0000"/>
                </a:solidFill>
              </a:rPr>
              <a:t> manuals and trouble-shooting</a:t>
            </a:r>
          </a:p>
          <a:p>
            <a:r>
              <a:rPr lang="en-US" b="1" dirty="0">
                <a:solidFill>
                  <a:srgbClr val="FF0000"/>
                </a:solidFill>
              </a:rPr>
              <a:t>procedures.</a:t>
            </a:r>
          </a:p>
        </p:txBody>
      </p:sp>
    </p:spTree>
    <p:extLst>
      <p:ext uri="{BB962C8B-B14F-4D97-AF65-F5344CB8AC3E}">
        <p14:creationId xmlns:p14="http://schemas.microsoft.com/office/powerpoint/2010/main" val="27479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DBB4FD-C6FC-41B5-959D-84FEF7067278}"/>
              </a:ext>
            </a:extLst>
          </p:cNvPr>
          <p:cNvGrpSpPr/>
          <p:nvPr/>
        </p:nvGrpSpPr>
        <p:grpSpPr>
          <a:xfrm>
            <a:off x="407723" y="2038582"/>
            <a:ext cx="11154503" cy="1984780"/>
            <a:chOff x="407723" y="2038582"/>
            <a:chExt cx="11154503" cy="1984780"/>
          </a:xfrm>
        </p:grpSpPr>
        <p:sp>
          <p:nvSpPr>
            <p:cNvPr id="5" name="Rounded Rectangle 4"/>
            <p:cNvSpPr/>
            <p:nvPr/>
          </p:nvSpPr>
          <p:spPr>
            <a:xfrm>
              <a:off x="407723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62009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145083" y="3027797"/>
              <a:ext cx="61692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6" idx="2"/>
              <a:endCxn id="5" idx="2"/>
            </p:cNvCxnSpPr>
            <p:nvPr/>
          </p:nvCxnSpPr>
          <p:spPr>
            <a:xfrm rot="5400000">
              <a:off x="2453546" y="2839868"/>
              <a:ext cx="12700" cy="2354286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5116294" y="2038582"/>
              <a:ext cx="1757471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Exploratory Analysis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Data Visualization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499369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cxnSpLocks/>
              <a:stCxn id="7" idx="2"/>
              <a:endCxn id="6" idx="2"/>
            </p:cNvCxnSpPr>
            <p:nvPr/>
          </p:nvCxnSpPr>
          <p:spPr>
            <a:xfrm rot="5400000">
              <a:off x="4812860" y="2834841"/>
              <a:ext cx="12700" cy="236434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3635717" y="1657698"/>
              <a:ext cx="12700" cy="4718627"/>
            </a:xfrm>
            <a:prstGeom prst="curvedConnector3">
              <a:avLst>
                <a:gd name="adj1" fmla="val 953795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7470581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Analysis, Hypothesis Testing, </a:t>
              </a:r>
            </a:p>
            <a:p>
              <a:pPr algn="ctr"/>
              <a:r>
                <a:rPr lang="en-US" b="1" dirty="0"/>
                <a:t>&amp; ML</a:t>
              </a:r>
            </a:p>
          </p:txBody>
        </p:sp>
        <p:cxnSp>
          <p:nvCxnSpPr>
            <p:cNvPr id="25" name="Straight Arrow Connector 24"/>
            <p:cNvCxnSpPr>
              <a:cxnSpLocks/>
              <a:stCxn id="7" idx="3"/>
              <a:endCxn id="8" idx="1"/>
            </p:cNvCxnSpPr>
            <p:nvPr/>
          </p:nvCxnSpPr>
          <p:spPr>
            <a:xfrm>
              <a:off x="6873765" y="3027797"/>
              <a:ext cx="59681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cxnSpLocks/>
              <a:stCxn id="8" idx="2"/>
              <a:endCxn id="7" idx="2"/>
            </p:cNvCxnSpPr>
            <p:nvPr/>
          </p:nvCxnSpPr>
          <p:spPr>
            <a:xfrm rot="5400000">
              <a:off x="7167146" y="2844896"/>
              <a:ext cx="12700" cy="234423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5984975" y="1662725"/>
              <a:ext cx="12700" cy="4708572"/>
            </a:xfrm>
            <a:prstGeom prst="curvedConnector3">
              <a:avLst>
                <a:gd name="adj1" fmla="val 65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4807832" y="485582"/>
              <a:ext cx="12700" cy="7062858"/>
            </a:xfrm>
            <a:prstGeom prst="curvedConnector3">
              <a:avLst>
                <a:gd name="adj1" fmla="val 15129724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9824866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Insight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9207941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9516404" y="2839869"/>
              <a:ext cx="12700" cy="2354285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cxnSpLocks/>
              <a:stCxn id="9" idx="2"/>
              <a:endCxn id="7" idx="2"/>
            </p:cNvCxnSpPr>
            <p:nvPr/>
          </p:nvCxnSpPr>
          <p:spPr>
            <a:xfrm rot="5400000">
              <a:off x="8344288" y="1667753"/>
              <a:ext cx="12700" cy="4698516"/>
            </a:xfrm>
            <a:prstGeom prst="curvedConnector3">
              <a:avLst>
                <a:gd name="adj1" fmla="val 742758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7162118" y="485583"/>
              <a:ext cx="12700" cy="7062857"/>
            </a:xfrm>
            <a:prstGeom prst="curvedConnector3">
              <a:avLst>
                <a:gd name="adj1" fmla="val 12697299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5984975" y="-691560"/>
              <a:ext cx="12700" cy="9417143"/>
            </a:xfrm>
            <a:prstGeom prst="curvedConnector3">
              <a:avLst>
                <a:gd name="adj1" fmla="val 209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EB9FB29-8B1F-5446-BDDA-7E0E3CF2014C}"/>
              </a:ext>
            </a:extLst>
          </p:cNvPr>
          <p:cNvSpPr/>
          <p:nvPr/>
        </p:nvSpPr>
        <p:spPr>
          <a:xfrm rot="18763181">
            <a:off x="6672811" y="4266982"/>
            <a:ext cx="1881166" cy="678446"/>
          </a:xfrm>
          <a:prstGeom prst="rightArrow">
            <a:avLst>
              <a:gd name="adj1" fmla="val 50000"/>
              <a:gd name="adj2" fmla="val 9848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rgbClr val="215C4E"/>
                </a:solidFill>
              </a:rPr>
              <a:t>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C008A-7CB9-4C6D-A1E6-6D9F12F1B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0"/>
            <a:ext cx="6115050" cy="97088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00" y="2514600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Note: order of tests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matters (in general)!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When not?</a:t>
            </a:r>
          </a:p>
        </p:txBody>
      </p:sp>
    </p:spTree>
    <p:extLst>
      <p:ext uri="{BB962C8B-B14F-4D97-AF65-F5344CB8AC3E}">
        <p14:creationId xmlns:p14="http://schemas.microsoft.com/office/powerpoint/2010/main" val="14244230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71" y="-2941554"/>
            <a:ext cx="6172200" cy="97995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91400" y="2362200"/>
            <a:ext cx="26404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Decision tree</a:t>
            </a:r>
          </a:p>
          <a:p>
            <a:r>
              <a:rPr lang="en-US" b="1" dirty="0">
                <a:solidFill>
                  <a:srgbClr val="FF0000"/>
                </a:solidFill>
              </a:rPr>
              <a:t>learning approach</a:t>
            </a:r>
          </a:p>
          <a:p>
            <a:r>
              <a:rPr lang="en-US" b="1" dirty="0">
                <a:solidFill>
                  <a:srgbClr val="FF0000"/>
                </a:solidFill>
              </a:rPr>
              <a:t>can construct tree</a:t>
            </a:r>
          </a:p>
          <a:p>
            <a:r>
              <a:rPr lang="en-US" b="1" dirty="0">
                <a:solidFill>
                  <a:srgbClr val="FF0000"/>
                </a:solidFill>
              </a:rPr>
              <a:t>(with test thresholds)</a:t>
            </a:r>
          </a:p>
          <a:p>
            <a:r>
              <a:rPr lang="en-US" b="1" dirty="0">
                <a:solidFill>
                  <a:srgbClr val="FF0000"/>
                </a:solidFill>
              </a:rPr>
              <a:t>from example counties.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5334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595746" y="903317"/>
            <a:ext cx="7772400" cy="571500"/>
          </a:xfrm>
        </p:spPr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7690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95746" y="1712422"/>
            <a:ext cx="5500254" cy="4648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endParaRPr lang="en-US" b="1" dirty="0"/>
          </a:p>
          <a:p>
            <a:pPr marL="0" indent="0">
              <a:lnSpc>
                <a:spcPct val="90000"/>
              </a:lnSpc>
            </a:pPr>
            <a:r>
              <a:rPr lang="en-US" b="1" dirty="0"/>
              <a:t>A tree with two types of nodes: </a:t>
            </a:r>
          </a:p>
          <a:p>
            <a:pPr marL="0" indent="0">
              <a:lnSpc>
                <a:spcPct val="90000"/>
              </a:lnSpc>
            </a:pPr>
            <a:endParaRPr lang="en-US" b="1" dirty="0"/>
          </a:p>
          <a:p>
            <a:pPr marL="0" indent="0">
              <a:lnSpc>
                <a:spcPct val="90000"/>
              </a:lnSpc>
            </a:pPr>
            <a:r>
              <a:rPr lang="en-US" b="1" dirty="0"/>
              <a:t>	Decision nodes</a:t>
            </a:r>
          </a:p>
          <a:p>
            <a:pPr marL="0" indent="0">
              <a:lnSpc>
                <a:spcPct val="90000"/>
              </a:lnSpc>
            </a:pPr>
            <a:r>
              <a:rPr lang="en-US" b="1" dirty="0"/>
              <a:t>	Leaf nodes</a:t>
            </a:r>
          </a:p>
          <a:p>
            <a:pPr marL="0" indent="0">
              <a:lnSpc>
                <a:spcPct val="90000"/>
              </a:lnSpc>
            </a:pPr>
            <a:r>
              <a:rPr lang="en-US" b="1" dirty="0"/>
              <a:t>	</a:t>
            </a:r>
          </a:p>
          <a:p>
            <a:pPr marL="0" indent="0">
              <a:lnSpc>
                <a:spcPct val="90000"/>
              </a:lnSpc>
            </a:pPr>
            <a:r>
              <a:rPr lang="en-US" b="1" dirty="0">
                <a:solidFill>
                  <a:schemeClr val="accent2"/>
                </a:solidFill>
              </a:rPr>
              <a:t>Decision node:</a:t>
            </a:r>
            <a:r>
              <a:rPr lang="en-US" b="1" dirty="0"/>
              <a:t> Specifies a choice or  test of some attribute with 2 or more alternatives;</a:t>
            </a:r>
          </a:p>
          <a:p>
            <a:pPr marL="511175" lvl="1" indent="0">
              <a:lnSpc>
                <a:spcPct val="90000"/>
              </a:lnSpc>
            </a:pPr>
            <a:r>
              <a:rPr lang="en-US" b="1" dirty="0">
                <a:sym typeface="Wingdings" charset="0"/>
              </a:rPr>
              <a:t> every </a:t>
            </a:r>
            <a:r>
              <a:rPr lang="en-US" b="1" dirty="0">
                <a:solidFill>
                  <a:schemeClr val="accent2"/>
                </a:solidFill>
              </a:rPr>
              <a:t>decision  node is  part of a path to a leaf node</a:t>
            </a:r>
          </a:p>
          <a:p>
            <a:pPr marL="0" indent="0">
              <a:lnSpc>
                <a:spcPct val="90000"/>
              </a:lnSpc>
            </a:pPr>
            <a:endParaRPr lang="en-US" b="1" dirty="0"/>
          </a:p>
          <a:p>
            <a:pPr marL="0" indent="0">
              <a:lnSpc>
                <a:spcPct val="90000"/>
              </a:lnSpc>
            </a:pPr>
            <a:r>
              <a:rPr lang="en-US" b="1" dirty="0">
                <a:solidFill>
                  <a:schemeClr val="accent2"/>
                </a:solidFill>
              </a:rPr>
              <a:t>Leaf node:</a:t>
            </a:r>
            <a:r>
              <a:rPr lang="en-US" b="1" dirty="0"/>
              <a:t> Indicates classification of an example</a:t>
            </a:r>
          </a:p>
        </p:txBody>
      </p:sp>
      <p:pic>
        <p:nvPicPr>
          <p:cNvPr id="769028" name="Picture 4" descr="dtdia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24353" y="1785851"/>
            <a:ext cx="4343400" cy="42672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7545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9555" name="Object 3"/>
          <p:cNvGraphicFramePr>
            <a:graphicFrameLocks noGrp="1" noChangeAspect="1"/>
          </p:cNvGraphicFramePr>
          <p:nvPr>
            <p:ph type="body" idx="1"/>
            <p:extLst>
              <p:ext uri="{D42A27DB-BD31-4B8C-83A1-F6EECF244321}">
                <p14:modId xmlns:p14="http://schemas.microsoft.com/office/powerpoint/2010/main" val="1230504561"/>
              </p:ext>
            </p:extLst>
          </p:nvPr>
        </p:nvGraphicFramePr>
        <p:xfrm>
          <a:off x="1066800" y="2162695"/>
          <a:ext cx="8008938" cy="230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Document" r:id="rId4" imgW="5607880" imgH="1615283" progId="Word.Document.8">
                  <p:embed/>
                </p:oleObj>
              </mc:Choice>
              <mc:Fallback>
                <p:oleObj name="Document" r:id="rId4" imgW="5607880" imgH="1615283" progId="Word.Document.8">
                  <p:embed/>
                  <p:pic>
                    <p:nvPicPr>
                      <p:cNvPr id="9195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162695"/>
                        <a:ext cx="8008938" cy="230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9556" name="Text Box 4"/>
          <p:cNvSpPr txBox="1">
            <a:spLocks noChangeArrowheads="1"/>
          </p:cNvSpPr>
          <p:nvPr/>
        </p:nvSpPr>
        <p:spPr bwMode="auto">
          <a:xfrm>
            <a:off x="838200" y="4601095"/>
            <a:ext cx="8763000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Instance Space X:</a:t>
            </a:r>
            <a:r>
              <a:rPr lang="en-US" dirty="0"/>
              <a:t> Set of all possible objects described by attributes 			(often called features). 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Target Function f:</a:t>
            </a:r>
            <a:r>
              <a:rPr lang="en-US" dirty="0"/>
              <a:t> Mapping from Attributes to Target Feature  </a:t>
            </a:r>
            <a:br>
              <a:rPr lang="en-US" dirty="0"/>
            </a:br>
            <a:r>
              <a:rPr lang="en-US" dirty="0"/>
              <a:t>			(often called label)  (f is unknown)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Hypothesis Space H:</a:t>
            </a:r>
            <a:r>
              <a:rPr lang="en-US" dirty="0"/>
              <a:t> Set of all classification rules h</a:t>
            </a:r>
            <a:r>
              <a:rPr lang="en-US" baseline="-25000" dirty="0"/>
              <a:t>i</a:t>
            </a:r>
            <a:r>
              <a:rPr lang="en-US" dirty="0"/>
              <a:t> we allow.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Training Data D:</a:t>
            </a:r>
            <a:r>
              <a:rPr lang="en-US" dirty="0"/>
              <a:t> Set of instances labeled with Target Feature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01001" y="3610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3800" y="330569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Etc.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22F206-EC03-7840-8308-02324D9AD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Learning Example</a:t>
            </a:r>
          </a:p>
        </p:txBody>
      </p:sp>
    </p:spTree>
    <p:extLst>
      <p:ext uri="{BB962C8B-B14F-4D97-AF65-F5344CB8AC3E}">
        <p14:creationId xmlns:p14="http://schemas.microsoft.com/office/powerpoint/2010/main" val="26564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4132"/>
            <a:ext cx="4761053" cy="4382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Lab 11 Review</a:t>
            </a:r>
          </a:p>
          <a:p>
            <a:endParaRPr lang="en-US" dirty="0"/>
          </a:p>
          <a:p>
            <a:r>
              <a:rPr lang="en-US" dirty="0"/>
              <a:t>Final Presentation Schedule</a:t>
            </a:r>
          </a:p>
          <a:p>
            <a:endParaRPr lang="en-US" dirty="0"/>
          </a:p>
          <a:p>
            <a:r>
              <a:rPr lang="en-US" dirty="0"/>
              <a:t>Milestone 2 / Optional Lab 12 / Questions Announcement.</a:t>
            </a:r>
          </a:p>
          <a:p>
            <a:endParaRPr lang="en-US" dirty="0"/>
          </a:p>
          <a:p>
            <a:r>
              <a:rPr lang="en-US" dirty="0"/>
              <a:t>Tuesday (Last) Lecture Survey?</a:t>
            </a:r>
          </a:p>
          <a:p>
            <a:endParaRPr lang="en-US" dirty="0"/>
          </a:p>
          <a:p>
            <a:r>
              <a:rPr lang="en-US" dirty="0"/>
              <a:t>(More) Classification and Decision Trees!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9D5EA-8EBC-1342-8D98-3D0EE6359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47" y="876183"/>
            <a:ext cx="5672254" cy="5940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8F6102-5A62-E64F-B313-4E2E3CEA3240}"/>
              </a:ext>
            </a:extLst>
          </p:cNvPr>
          <p:cNvSpPr txBox="1"/>
          <p:nvPr/>
        </p:nvSpPr>
        <p:spPr>
          <a:xfrm>
            <a:off x="6072570" y="6209955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https://xkcd.com/1488/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580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-304800"/>
            <a:ext cx="7772400" cy="11430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Decision Tree Example: “</a:t>
            </a:r>
            <a:r>
              <a:rPr lang="en-US" sz="2400" dirty="0" err="1">
                <a:solidFill>
                  <a:srgbClr val="FF0000"/>
                </a:solidFill>
              </a:rPr>
              <a:t>BigTip</a:t>
            </a:r>
            <a:r>
              <a:rPr lang="en-US" sz="2400" dirty="0">
                <a:solidFill>
                  <a:srgbClr val="FF0000"/>
                </a:solidFill>
              </a:rPr>
              <a:t>”</a:t>
            </a:r>
          </a:p>
        </p:txBody>
      </p:sp>
      <p:grpSp>
        <p:nvGrpSpPr>
          <p:cNvPr id="934915" name="Group 3"/>
          <p:cNvGrpSpPr>
            <a:grpSpLocks/>
          </p:cNvGrpSpPr>
          <p:nvPr/>
        </p:nvGrpSpPr>
        <p:grpSpPr bwMode="auto">
          <a:xfrm>
            <a:off x="1676400" y="762000"/>
            <a:ext cx="7848600" cy="2743200"/>
            <a:chOff x="192" y="960"/>
            <a:chExt cx="4944" cy="1728"/>
          </a:xfrm>
        </p:grpSpPr>
        <p:sp>
          <p:nvSpPr>
            <p:cNvPr id="934916" name="Rectangle 4"/>
            <p:cNvSpPr>
              <a:spLocks noChangeArrowheads="1"/>
            </p:cNvSpPr>
            <p:nvPr/>
          </p:nvSpPr>
          <p:spPr bwMode="auto">
            <a:xfrm>
              <a:off x="2256" y="960"/>
              <a:ext cx="720" cy="2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Food</a:t>
              </a:r>
            </a:p>
          </p:txBody>
        </p:sp>
        <p:sp>
          <p:nvSpPr>
            <p:cNvPr id="934917" name="Rectangle 5"/>
            <p:cNvSpPr>
              <a:spLocks noChangeArrowheads="1"/>
            </p:cNvSpPr>
            <p:nvPr/>
          </p:nvSpPr>
          <p:spPr bwMode="auto">
            <a:xfrm>
              <a:off x="1728" y="1920"/>
              <a:ext cx="1008" cy="2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Price</a:t>
              </a:r>
            </a:p>
          </p:txBody>
        </p:sp>
        <p:sp>
          <p:nvSpPr>
            <p:cNvPr id="934918" name="Rectangle 6"/>
            <p:cNvSpPr>
              <a:spLocks noChangeArrowheads="1"/>
            </p:cNvSpPr>
            <p:nvPr/>
          </p:nvSpPr>
          <p:spPr bwMode="auto">
            <a:xfrm>
              <a:off x="768" y="1392"/>
              <a:ext cx="720" cy="2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Speedy</a:t>
              </a:r>
            </a:p>
          </p:txBody>
        </p:sp>
        <p:sp>
          <p:nvSpPr>
            <p:cNvPr id="934919" name="Line 7"/>
            <p:cNvSpPr>
              <a:spLocks noChangeShapeType="1"/>
            </p:cNvSpPr>
            <p:nvPr/>
          </p:nvSpPr>
          <p:spPr bwMode="auto">
            <a:xfrm flipH="1">
              <a:off x="1152" y="1104"/>
              <a:ext cx="110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20" name="Line 8"/>
            <p:cNvSpPr>
              <a:spLocks noChangeShapeType="1"/>
            </p:cNvSpPr>
            <p:nvPr/>
          </p:nvSpPr>
          <p:spPr bwMode="auto">
            <a:xfrm>
              <a:off x="2640" y="1200"/>
              <a:ext cx="576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21" name="Line 9"/>
            <p:cNvSpPr>
              <a:spLocks noChangeShapeType="1"/>
            </p:cNvSpPr>
            <p:nvPr/>
          </p:nvSpPr>
          <p:spPr bwMode="auto">
            <a:xfrm flipH="1">
              <a:off x="624" y="1632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22" name="Line 10"/>
            <p:cNvSpPr>
              <a:spLocks noChangeShapeType="1"/>
            </p:cNvSpPr>
            <p:nvPr/>
          </p:nvSpPr>
          <p:spPr bwMode="auto">
            <a:xfrm flipH="1">
              <a:off x="1440" y="2160"/>
              <a:ext cx="52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23" name="Line 11"/>
            <p:cNvSpPr>
              <a:spLocks noChangeShapeType="1"/>
            </p:cNvSpPr>
            <p:nvPr/>
          </p:nvSpPr>
          <p:spPr bwMode="auto">
            <a:xfrm>
              <a:off x="1344" y="1632"/>
              <a:ext cx="91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24" name="Line 12"/>
            <p:cNvSpPr>
              <a:spLocks noChangeShapeType="1"/>
            </p:cNvSpPr>
            <p:nvPr/>
          </p:nvSpPr>
          <p:spPr bwMode="auto">
            <a:xfrm>
              <a:off x="2448" y="2160"/>
              <a:ext cx="528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25" name="Line 13"/>
            <p:cNvSpPr>
              <a:spLocks noChangeShapeType="1"/>
            </p:cNvSpPr>
            <p:nvPr/>
          </p:nvSpPr>
          <p:spPr bwMode="auto">
            <a:xfrm>
              <a:off x="2976" y="1104"/>
              <a:ext cx="1824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26" name="Oval 14"/>
            <p:cNvSpPr>
              <a:spLocks noChangeArrowheads="1"/>
            </p:cNvSpPr>
            <p:nvPr/>
          </p:nvSpPr>
          <p:spPr bwMode="auto">
            <a:xfrm>
              <a:off x="3024" y="1488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no</a:t>
              </a:r>
            </a:p>
          </p:txBody>
        </p:sp>
        <p:sp>
          <p:nvSpPr>
            <p:cNvPr id="934927" name="Oval 15"/>
            <p:cNvSpPr>
              <a:spLocks noChangeArrowheads="1"/>
            </p:cNvSpPr>
            <p:nvPr/>
          </p:nvSpPr>
          <p:spPr bwMode="auto">
            <a:xfrm>
              <a:off x="1056" y="2400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yes</a:t>
              </a:r>
            </a:p>
          </p:txBody>
        </p:sp>
        <p:sp>
          <p:nvSpPr>
            <p:cNvPr id="934928" name="Oval 16"/>
            <p:cNvSpPr>
              <a:spLocks noChangeArrowheads="1"/>
            </p:cNvSpPr>
            <p:nvPr/>
          </p:nvSpPr>
          <p:spPr bwMode="auto">
            <a:xfrm>
              <a:off x="2832" y="2352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no</a:t>
              </a:r>
            </a:p>
          </p:txBody>
        </p:sp>
        <p:sp>
          <p:nvSpPr>
            <p:cNvPr id="934929" name="Oval 17"/>
            <p:cNvSpPr>
              <a:spLocks noChangeArrowheads="1"/>
            </p:cNvSpPr>
            <p:nvPr/>
          </p:nvSpPr>
          <p:spPr bwMode="auto">
            <a:xfrm>
              <a:off x="4560" y="1440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no</a:t>
              </a:r>
            </a:p>
          </p:txBody>
        </p:sp>
        <p:sp>
          <p:nvSpPr>
            <p:cNvPr id="934930" name="Oval 18"/>
            <p:cNvSpPr>
              <a:spLocks noChangeArrowheads="1"/>
            </p:cNvSpPr>
            <p:nvPr/>
          </p:nvSpPr>
          <p:spPr bwMode="auto">
            <a:xfrm>
              <a:off x="192" y="1920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yes</a:t>
              </a:r>
            </a:p>
          </p:txBody>
        </p:sp>
        <p:sp>
          <p:nvSpPr>
            <p:cNvPr id="934931" name="Text Box 19"/>
            <p:cNvSpPr txBox="1">
              <a:spLocks noChangeArrowheads="1"/>
            </p:cNvSpPr>
            <p:nvPr/>
          </p:nvSpPr>
          <p:spPr bwMode="auto">
            <a:xfrm>
              <a:off x="1248" y="960"/>
              <a:ext cx="44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great</a:t>
              </a:r>
            </a:p>
          </p:txBody>
        </p:sp>
        <p:sp>
          <p:nvSpPr>
            <p:cNvPr id="934932" name="Text Box 20"/>
            <p:cNvSpPr txBox="1">
              <a:spLocks noChangeArrowheads="1"/>
            </p:cNvSpPr>
            <p:nvPr/>
          </p:nvSpPr>
          <p:spPr bwMode="auto">
            <a:xfrm>
              <a:off x="2400" y="1248"/>
              <a:ext cx="71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mediocre</a:t>
              </a:r>
            </a:p>
          </p:txBody>
        </p:sp>
        <p:sp>
          <p:nvSpPr>
            <p:cNvPr id="934933" name="Text Box 21"/>
            <p:cNvSpPr txBox="1">
              <a:spLocks noChangeArrowheads="1"/>
            </p:cNvSpPr>
            <p:nvPr/>
          </p:nvSpPr>
          <p:spPr bwMode="auto">
            <a:xfrm>
              <a:off x="3686" y="1034"/>
              <a:ext cx="4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yuck</a:t>
              </a:r>
            </a:p>
          </p:txBody>
        </p:sp>
        <p:sp>
          <p:nvSpPr>
            <p:cNvPr id="934934" name="Text Box 22"/>
            <p:cNvSpPr txBox="1">
              <a:spLocks noChangeArrowheads="1"/>
            </p:cNvSpPr>
            <p:nvPr/>
          </p:nvSpPr>
          <p:spPr bwMode="auto">
            <a:xfrm>
              <a:off x="710" y="1658"/>
              <a:ext cx="3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yes</a:t>
              </a:r>
            </a:p>
          </p:txBody>
        </p:sp>
        <p:sp>
          <p:nvSpPr>
            <p:cNvPr id="934935" name="Text Box 23"/>
            <p:cNvSpPr txBox="1">
              <a:spLocks noChangeArrowheads="1"/>
            </p:cNvSpPr>
            <p:nvPr/>
          </p:nvSpPr>
          <p:spPr bwMode="auto">
            <a:xfrm>
              <a:off x="1718" y="1562"/>
              <a:ext cx="28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no</a:t>
              </a:r>
            </a:p>
          </p:txBody>
        </p:sp>
        <p:sp>
          <p:nvSpPr>
            <p:cNvPr id="934936" name="Text Box 24"/>
            <p:cNvSpPr txBox="1">
              <a:spLocks noChangeArrowheads="1"/>
            </p:cNvSpPr>
            <p:nvPr/>
          </p:nvSpPr>
          <p:spPr bwMode="auto">
            <a:xfrm>
              <a:off x="1680" y="2160"/>
              <a:ext cx="70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adequate</a:t>
              </a:r>
            </a:p>
          </p:txBody>
        </p:sp>
        <p:sp>
          <p:nvSpPr>
            <p:cNvPr id="934937" name="Text Box 25"/>
            <p:cNvSpPr txBox="1">
              <a:spLocks noChangeArrowheads="1"/>
            </p:cNvSpPr>
            <p:nvPr/>
          </p:nvSpPr>
          <p:spPr bwMode="auto">
            <a:xfrm>
              <a:off x="2736" y="2064"/>
              <a:ext cx="4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high</a:t>
              </a:r>
            </a:p>
          </p:txBody>
        </p:sp>
      </p:grpSp>
      <p:sp>
        <p:nvSpPr>
          <p:cNvPr id="934941" name="Text Box 29"/>
          <p:cNvSpPr txBox="1">
            <a:spLocks noChangeArrowheads="1"/>
          </p:cNvSpPr>
          <p:nvPr/>
        </p:nvSpPr>
        <p:spPr bwMode="auto">
          <a:xfrm>
            <a:off x="1600200" y="4038600"/>
            <a:ext cx="46089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Is the decision tree we learned consistent?</a:t>
            </a:r>
          </a:p>
        </p:txBody>
      </p:sp>
      <p:sp>
        <p:nvSpPr>
          <p:cNvPr id="934942" name="Text Box 30"/>
          <p:cNvSpPr txBox="1">
            <a:spLocks noChangeArrowheads="1"/>
          </p:cNvSpPr>
          <p:nvPr/>
        </p:nvSpPr>
        <p:spPr bwMode="auto">
          <a:xfrm>
            <a:off x="1905001" y="4648200"/>
            <a:ext cx="39057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</a:rPr>
              <a:t>Yes, it agrees with all the examples!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162800" y="2129135"/>
            <a:ext cx="3346450" cy="4654252"/>
            <a:chOff x="5638800" y="2129135"/>
            <a:chExt cx="3346450" cy="4654252"/>
          </a:xfrm>
        </p:grpSpPr>
        <p:pic>
          <p:nvPicPr>
            <p:cNvPr id="934939" name="Picture 27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2590800"/>
              <a:ext cx="3346450" cy="4192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781800" y="2129135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Our data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057401" y="5410200"/>
            <a:ext cx="327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Data: Not all 2x2x3 = 12 tuples</a:t>
            </a:r>
          </a:p>
          <a:p>
            <a:r>
              <a:rPr lang="en-US" dirty="0"/>
              <a:t>Also, some repeats! These are</a:t>
            </a:r>
          </a:p>
          <a:p>
            <a:r>
              <a:rPr lang="en-US" dirty="0"/>
              <a:t>literally “observations.”</a:t>
            </a:r>
          </a:p>
        </p:txBody>
      </p:sp>
    </p:spTree>
    <p:extLst>
      <p:ext uri="{BB962C8B-B14F-4D97-AF65-F5344CB8AC3E}">
        <p14:creationId xmlns:p14="http://schemas.microsoft.com/office/powerpoint/2010/main" val="238899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4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34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4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4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34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34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4941" grpId="0"/>
      <p:bldP spid="934942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trees: An example</a:t>
            </a:r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9601200" cy="4267200"/>
          </a:xfrm>
        </p:spPr>
        <p:txBody>
          <a:bodyPr/>
          <a:lstStyle/>
          <a:p>
            <a:pPr marL="381000" indent="-381000">
              <a:lnSpc>
                <a:spcPct val="90000"/>
              </a:lnSpc>
            </a:pPr>
            <a:r>
              <a:rPr lang="en-US" sz="1800" b="1" dirty="0"/>
              <a:t>Problem: decide whether to wait for a table at a restaurant. What </a:t>
            </a:r>
            <a:r>
              <a:rPr lang="en-US" sz="1800" b="1" dirty="0">
                <a:solidFill>
                  <a:schemeClr val="accent2"/>
                </a:solidFill>
              </a:rPr>
              <a:t>attributes</a:t>
            </a:r>
            <a:r>
              <a:rPr lang="en-US" sz="1800" b="1" dirty="0"/>
              <a:t> would you use?</a:t>
            </a:r>
          </a:p>
          <a:p>
            <a:pPr marL="381000" indent="-381000">
              <a:lnSpc>
                <a:spcPct val="90000"/>
              </a:lnSpc>
            </a:pPr>
            <a:endParaRPr lang="en-US" sz="1600" b="1" dirty="0"/>
          </a:p>
          <a:p>
            <a:pPr marL="381000" indent="-381000">
              <a:lnSpc>
                <a:spcPct val="90000"/>
              </a:lnSpc>
            </a:pPr>
            <a:r>
              <a:rPr lang="en-US" sz="1600" dirty="0"/>
              <a:t>Attributes used by R&amp;N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Alternate: is there an alternative restaurant nearby?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Bar: is there a comfortable bar area to wait in?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Fri/Sat: is today Friday or Saturday?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Hungry: are we hungry?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Patrons: number of people in the restaurant (None, Some, Full)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Price: price range ($, $$, $$$)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Raining: is it raining outside?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Reservation: have we made a reservation?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Type: kind of restaurant (French, Italian, Thai, Burger)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 </a:t>
            </a:r>
            <a:r>
              <a:rPr lang="en-US" sz="1600" dirty="0" err="1"/>
              <a:t>WaitEstimate</a:t>
            </a:r>
            <a:r>
              <a:rPr lang="en-US" sz="1600" dirty="0"/>
              <a:t>: estimated waiting time (0-10, 10-30, 30-60, &gt;60)</a:t>
            </a:r>
          </a:p>
        </p:txBody>
      </p:sp>
      <p:sp>
        <p:nvSpPr>
          <p:cNvPr id="742404" name="Text Box 4"/>
          <p:cNvSpPr txBox="1">
            <a:spLocks noChangeArrowheads="1"/>
          </p:cNvSpPr>
          <p:nvPr/>
        </p:nvSpPr>
        <p:spPr bwMode="auto">
          <a:xfrm>
            <a:off x="3565526" y="5527675"/>
            <a:ext cx="27996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Goal predicate: WillWait?</a:t>
            </a:r>
          </a:p>
        </p:txBody>
      </p:sp>
      <p:sp>
        <p:nvSpPr>
          <p:cNvPr id="742405" name="Text Box 5"/>
          <p:cNvSpPr txBox="1">
            <a:spLocks noChangeArrowheads="1"/>
          </p:cNvSpPr>
          <p:nvPr/>
        </p:nvSpPr>
        <p:spPr bwMode="auto">
          <a:xfrm>
            <a:off x="8001000" y="2868613"/>
            <a:ext cx="224933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What about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 restaurant name?</a:t>
            </a:r>
          </a:p>
        </p:txBody>
      </p:sp>
      <p:sp>
        <p:nvSpPr>
          <p:cNvPr id="742406" name="Text Box 6"/>
          <p:cNvSpPr txBox="1">
            <a:spLocks noChangeArrowheads="1"/>
          </p:cNvSpPr>
          <p:nvPr/>
        </p:nvSpPr>
        <p:spPr bwMode="auto">
          <a:xfrm>
            <a:off x="8204200" y="4191000"/>
            <a:ext cx="25763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</a:rPr>
              <a:t>It could be great for </a:t>
            </a:r>
          </a:p>
          <a:p>
            <a:r>
              <a:rPr lang="en-US" b="1" dirty="0">
                <a:solidFill>
                  <a:srgbClr val="3333CC"/>
                </a:solidFill>
              </a:rPr>
              <a:t>generating a small tree</a:t>
            </a:r>
          </a:p>
          <a:p>
            <a:r>
              <a:rPr lang="en-US" b="1" dirty="0">
                <a:solidFill>
                  <a:srgbClr val="3333CC"/>
                </a:solidFill>
              </a:rPr>
              <a:t>but 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01000" y="5638800"/>
            <a:ext cx="2632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It doesn</a:t>
            </a:r>
            <a:r>
              <a:rPr lang="en-US" sz="2000" b="1" dirty="0">
                <a:solidFill>
                  <a:srgbClr val="FF0000"/>
                </a:solidFill>
                <a:latin typeface="Arial"/>
              </a:rPr>
              <a:t>’</a:t>
            </a:r>
            <a:r>
              <a:rPr lang="en-US" sz="2000" b="1" dirty="0">
                <a:solidFill>
                  <a:srgbClr val="FF0000"/>
                </a:solidFill>
              </a:rPr>
              <a:t>t generalize!</a:t>
            </a:r>
          </a:p>
        </p:txBody>
      </p:sp>
    </p:spTree>
    <p:extLst>
      <p:ext uri="{BB962C8B-B14F-4D97-AF65-F5344CB8AC3E}">
        <p14:creationId xmlns:p14="http://schemas.microsoft.com/office/powerpoint/2010/main" val="346260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05" grpId="0"/>
      <p:bldP spid="742406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Attribute-based representations</a:t>
            </a:r>
          </a:p>
        </p:txBody>
      </p:sp>
      <p:sp>
        <p:nvSpPr>
          <p:cNvPr id="74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Examples described by </a:t>
            </a:r>
            <a:r>
              <a:rPr lang="en-US" sz="1800" dirty="0">
                <a:solidFill>
                  <a:schemeClr val="accent2"/>
                </a:solidFill>
              </a:rPr>
              <a:t>attribute values </a:t>
            </a:r>
            <a:r>
              <a:rPr lang="en-US" sz="1800" dirty="0"/>
              <a:t>(Boolean, discrete, continuous)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E.g., situations where I will/won't wait for a table: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Classification</a:t>
            </a:r>
            <a:r>
              <a:rPr lang="en-US" sz="1800" dirty="0"/>
              <a:t> of examples is </a:t>
            </a:r>
            <a:r>
              <a:rPr lang="en-US" sz="1800" dirty="0">
                <a:solidFill>
                  <a:schemeClr val="accent2"/>
                </a:solidFill>
              </a:rPr>
              <a:t>positive</a:t>
            </a:r>
            <a:r>
              <a:rPr lang="en-US" sz="1800" dirty="0"/>
              <a:t> (T) or </a:t>
            </a:r>
            <a:r>
              <a:rPr lang="en-US" sz="1800" dirty="0">
                <a:solidFill>
                  <a:schemeClr val="accent2"/>
                </a:solidFill>
              </a:rPr>
              <a:t>negative</a:t>
            </a:r>
            <a:r>
              <a:rPr lang="en-US" sz="1800" dirty="0"/>
              <a:t> (F)</a:t>
            </a:r>
          </a:p>
        </p:txBody>
      </p:sp>
      <p:pic>
        <p:nvPicPr>
          <p:cNvPr id="7434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2362201"/>
            <a:ext cx="6096000" cy="321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43429" name="Text Box 5"/>
          <p:cNvSpPr txBox="1">
            <a:spLocks noChangeArrowheads="1"/>
          </p:cNvSpPr>
          <p:nvPr/>
        </p:nvSpPr>
        <p:spPr bwMode="auto">
          <a:xfrm>
            <a:off x="9051925" y="3546476"/>
            <a:ext cx="14366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12 examples</a:t>
            </a:r>
          </a:p>
          <a:p>
            <a:r>
              <a:rPr lang="en-US"/>
              <a:t>6 +</a:t>
            </a:r>
          </a:p>
          <a:p>
            <a:r>
              <a:rPr lang="en-US"/>
              <a:t>6 -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25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450" name="Picture 2" descr="restaurant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9849" y="1170796"/>
            <a:ext cx="7827045" cy="561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44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trees</a:t>
            </a:r>
          </a:p>
        </p:txBody>
      </p:sp>
      <p:sp>
        <p:nvSpPr>
          <p:cNvPr id="7444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687484"/>
            <a:ext cx="2823148" cy="3646516"/>
          </a:xfrm>
        </p:spPr>
        <p:txBody>
          <a:bodyPr/>
          <a:lstStyle/>
          <a:p>
            <a:r>
              <a:rPr lang="en-US" sz="1600" dirty="0"/>
              <a:t>One possible representation for hypotheses</a:t>
            </a:r>
          </a:p>
          <a:p>
            <a:endParaRPr lang="en-US" sz="1600" dirty="0"/>
          </a:p>
          <a:p>
            <a:r>
              <a:rPr lang="en-US" sz="1600" dirty="0"/>
              <a:t>E.g., here is a tree for deciding whether to wait:</a:t>
            </a:r>
          </a:p>
        </p:txBody>
      </p:sp>
    </p:spTree>
    <p:extLst>
      <p:ext uri="{BB962C8B-B14F-4D97-AF65-F5344CB8AC3E}">
        <p14:creationId xmlns:p14="http://schemas.microsoft.com/office/powerpoint/2010/main" val="3789145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Expressiveness of Decision Trees</a:t>
            </a:r>
          </a:p>
        </p:txBody>
      </p:sp>
      <p:sp>
        <p:nvSpPr>
          <p:cNvPr id="745477" name="Text Box 5"/>
          <p:cNvSpPr txBox="1">
            <a:spLocks noChangeArrowheads="1"/>
          </p:cNvSpPr>
          <p:nvPr/>
        </p:nvSpPr>
        <p:spPr bwMode="auto">
          <a:xfrm>
            <a:off x="609600" y="2133600"/>
            <a:ext cx="10621862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b="1" dirty="0"/>
              <a:t>Any particular decision tree hypothesis for </a:t>
            </a:r>
            <a:r>
              <a:rPr lang="en-US" sz="2000" b="1" dirty="0" err="1"/>
              <a:t>WillWait</a:t>
            </a:r>
            <a:r>
              <a:rPr lang="en-US" sz="2000" b="1" dirty="0"/>
              <a:t> goal predicate can  be </a:t>
            </a:r>
          </a:p>
          <a:p>
            <a:r>
              <a:rPr lang="en-US" sz="2000" b="1" dirty="0"/>
              <a:t>seen as </a:t>
            </a:r>
            <a:r>
              <a:rPr lang="en-US" sz="2000" b="1" dirty="0">
                <a:solidFill>
                  <a:schemeClr val="accent2"/>
                </a:solidFill>
              </a:rPr>
              <a:t>a disjunction of a conjunction of tests</a:t>
            </a:r>
            <a:r>
              <a:rPr lang="en-US" sz="2000" b="1" dirty="0"/>
              <a:t>, i.e., an assertion of the form:</a:t>
            </a:r>
          </a:p>
          <a:p>
            <a:endParaRPr lang="en-US" sz="2000" b="1" dirty="0"/>
          </a:p>
          <a:p>
            <a:r>
              <a:rPr lang="en-US" sz="2000" b="1" dirty="0"/>
              <a:t>	</a:t>
            </a:r>
            <a:r>
              <a:rPr lang="en-US" sz="2000" b="1" dirty="0">
                <a:sym typeface="Symbol" charset="0"/>
              </a:rPr>
              <a:t>s  </a:t>
            </a:r>
            <a:r>
              <a:rPr lang="en-US" sz="2000" b="1" dirty="0" err="1">
                <a:sym typeface="Symbol" charset="0"/>
              </a:rPr>
              <a:t>WillWait</a:t>
            </a:r>
            <a:r>
              <a:rPr lang="en-US" sz="2000" b="1" dirty="0">
                <a:sym typeface="Symbol" charset="0"/>
              </a:rPr>
              <a:t>(s)  (P1(s)  P2(s)  … </a:t>
            </a:r>
            <a:r>
              <a:rPr lang="en-US" b="1" dirty="0"/>
              <a:t> </a:t>
            </a:r>
            <a:r>
              <a:rPr lang="en-US" b="1" dirty="0" err="1"/>
              <a:t>Pn</a:t>
            </a:r>
            <a:r>
              <a:rPr lang="en-US" b="1" dirty="0"/>
              <a:t>(s))</a:t>
            </a:r>
          </a:p>
          <a:p>
            <a:endParaRPr lang="en-US" dirty="0"/>
          </a:p>
          <a:p>
            <a:r>
              <a:rPr lang="en-US" sz="2000" b="1" dirty="0"/>
              <a:t>Where each condition Pi(s) is a </a:t>
            </a:r>
            <a:r>
              <a:rPr lang="en-US" sz="2000" b="1" dirty="0">
                <a:solidFill>
                  <a:schemeClr val="accent2"/>
                </a:solidFill>
              </a:rPr>
              <a:t>conjunction of tests</a:t>
            </a:r>
            <a:r>
              <a:rPr lang="en-US" sz="2000" b="1" dirty="0"/>
              <a:t> corresponding </a:t>
            </a:r>
          </a:p>
          <a:p>
            <a:r>
              <a:rPr lang="en-US" sz="2000" b="1" dirty="0"/>
              <a:t>to the path from the root of the tree to a leaf with a positive outcome.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124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used a </a:t>
            </a:r>
            <a:r>
              <a:rPr lang="en-US" dirty="0">
                <a:solidFill>
                  <a:schemeClr val="tx2"/>
                </a:solidFill>
              </a:rPr>
              <a:t>linear model</a:t>
            </a:r>
            <a:r>
              <a:rPr lang="en-US" dirty="0"/>
              <a:t> to classify input documents</a:t>
            </a:r>
          </a:p>
          <a:p>
            <a:r>
              <a:rPr lang="en-US" dirty="0"/>
              <a:t>The model parameters </a:t>
            </a:r>
            <a:r>
              <a:rPr lang="el-GR" i="1" dirty="0"/>
              <a:t>θ</a:t>
            </a:r>
            <a:r>
              <a:rPr lang="en-US" dirty="0"/>
              <a:t> were given to us a priori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(Nick created them by hand.)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Typically, we cannot specify a model by hand.</a:t>
            </a:r>
          </a:p>
          <a:p>
            <a:r>
              <a:rPr lang="en-US" dirty="0"/>
              <a:t>Supervised </a:t>
            </a:r>
            <a:r>
              <a:rPr lang="en-US" dirty="0">
                <a:solidFill>
                  <a:schemeClr val="tx2"/>
                </a:solidFill>
              </a:rPr>
              <a:t>machine learning</a:t>
            </a:r>
            <a:r>
              <a:rPr lang="en-US" dirty="0"/>
              <a:t> provides a way to automatically infer the predictive model from labeled data.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909483" y="4346087"/>
            <a:ext cx="2277036" cy="1613277"/>
            <a:chOff x="385483" y="4346086"/>
            <a:chExt cx="2277036" cy="1613277"/>
          </a:xfrm>
        </p:grpSpPr>
        <p:sp>
          <p:nvSpPr>
            <p:cNvPr id="5" name="TextBox 4"/>
            <p:cNvSpPr txBox="1"/>
            <p:nvPr/>
          </p:nvSpPr>
          <p:spPr>
            <a:xfrm>
              <a:off x="385484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Training Data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5483" y="4759034"/>
              <a:ext cx="2277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(1)</a:t>
              </a:r>
              <a:r>
                <a:rPr lang="en-US" dirty="0"/>
                <a:t>, y</a:t>
              </a:r>
              <a:r>
                <a:rPr lang="en-US" baseline="30000" dirty="0"/>
                <a:t>(1)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(2)</a:t>
              </a:r>
              <a:r>
                <a:rPr lang="en-US" dirty="0"/>
                <a:t>, y</a:t>
              </a:r>
              <a:r>
                <a:rPr lang="en-US" baseline="30000" dirty="0"/>
                <a:t>(2)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(3)</a:t>
              </a:r>
              <a:r>
                <a:rPr lang="en-US" dirty="0"/>
                <a:t>, y</a:t>
              </a:r>
              <a:r>
                <a:rPr lang="en-US" baseline="30000" dirty="0"/>
                <a:t>(3)</a:t>
              </a:r>
              <a:r>
                <a:rPr lang="en-US" dirty="0"/>
                <a:t>)</a:t>
              </a:r>
            </a:p>
            <a:p>
              <a:pPr algn="ctr"/>
              <a:r>
                <a:rPr lang="mr-IN" dirty="0"/>
                <a:t>…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37336" y="4346086"/>
            <a:ext cx="2277035" cy="1292662"/>
            <a:chOff x="3213335" y="4346086"/>
            <a:chExt cx="2277035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3213335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ML Algorithm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13335" y="4715418"/>
              <a:ext cx="2277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Hypothesis function</a:t>
              </a:r>
            </a:p>
            <a:p>
              <a:pPr algn="ctr"/>
              <a:r>
                <a:rPr lang="en-US" dirty="0"/>
                <a:t>y</a:t>
              </a:r>
              <a:r>
                <a:rPr lang="en-US" baseline="30000" dirty="0"/>
                <a:t>(</a:t>
              </a:r>
              <a:r>
                <a:rPr lang="en-US" baseline="30000" dirty="0" err="1"/>
                <a:t>i</a:t>
              </a:r>
              <a:r>
                <a:rPr lang="en-US" baseline="30000" dirty="0"/>
                <a:t>)</a:t>
              </a:r>
              <a:r>
                <a:rPr lang="en-US" dirty="0"/>
                <a:t> = h(x</a:t>
              </a:r>
              <a:r>
                <a:rPr lang="en-US" baseline="30000" dirty="0"/>
                <a:t>(</a:t>
              </a:r>
              <a:r>
                <a:rPr lang="en-US" baseline="30000" dirty="0" err="1"/>
                <a:t>i</a:t>
              </a:r>
              <a:r>
                <a:rPr lang="en-US" baseline="30000" dirty="0"/>
                <a:t>)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65185" y="4346086"/>
            <a:ext cx="2277036" cy="1292662"/>
            <a:chOff x="6041185" y="4346086"/>
            <a:chExt cx="2277036" cy="1292662"/>
          </a:xfrm>
        </p:grpSpPr>
        <p:sp>
          <p:nvSpPr>
            <p:cNvPr id="7" name="TextBox 6"/>
            <p:cNvSpPr txBox="1"/>
            <p:nvPr/>
          </p:nvSpPr>
          <p:spPr>
            <a:xfrm>
              <a:off x="6041186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Predictions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41185" y="4715418"/>
              <a:ext cx="2277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New example </a:t>
              </a:r>
              <a:r>
                <a:rPr lang="en-US" i="1" dirty="0"/>
                <a:t>x</a:t>
              </a:r>
            </a:p>
            <a:p>
              <a:pPr algn="ctr"/>
              <a:r>
                <a:rPr lang="en-US" dirty="0"/>
                <a:t>y = h(x)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4186519" y="4930588"/>
            <a:ext cx="295835" cy="428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269353" y="4930588"/>
            <a:ext cx="295835" cy="428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2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Expressiveness</a:t>
            </a:r>
          </a:p>
        </p:txBody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800"/>
              <a:t>Decision trees can </a:t>
            </a:r>
            <a:r>
              <a:rPr lang="en-US" sz="1800">
                <a:solidFill>
                  <a:srgbClr val="FF0000"/>
                </a:solidFill>
              </a:rPr>
              <a:t>express any Boolean  function</a:t>
            </a:r>
            <a:r>
              <a:rPr lang="en-US" sz="1800"/>
              <a:t> of the input attributes.</a:t>
            </a:r>
          </a:p>
          <a:p>
            <a:pPr>
              <a:lnSpc>
                <a:spcPct val="80000"/>
              </a:lnSpc>
            </a:pPr>
            <a:r>
              <a:rPr lang="en-US" sz="1800"/>
              <a:t>E.g., for Boolean functions, truth table row </a:t>
            </a:r>
            <a:r>
              <a:rPr lang="en-US" sz="1800">
                <a:cs typeface="Arial" charset="0"/>
              </a:rPr>
              <a:t>→ </a:t>
            </a:r>
            <a:r>
              <a:rPr lang="en-US" sz="1800"/>
              <a:t>path to leaf:</a:t>
            </a:r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</p:txBody>
      </p:sp>
      <p:pic>
        <p:nvPicPr>
          <p:cNvPr id="766980" name="Picture 4" descr="xor-decision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1399" y="3043003"/>
            <a:ext cx="7349201" cy="245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97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9677400" cy="4114800"/>
          </a:xfrm>
        </p:spPr>
        <p:txBody>
          <a:bodyPr/>
          <a:lstStyle/>
          <a:p>
            <a:r>
              <a:rPr lang="en-US" sz="2400" u="sng" dirty="0">
                <a:solidFill>
                  <a:srgbClr val="CC0099"/>
                </a:solidFill>
              </a:rPr>
              <a:t>How many distinct decision trees with </a:t>
            </a:r>
            <a:r>
              <a:rPr lang="en-US" sz="2400" i="1" u="sng" dirty="0">
                <a:solidFill>
                  <a:srgbClr val="CC0099"/>
                </a:solidFill>
              </a:rPr>
              <a:t>10</a:t>
            </a:r>
            <a:r>
              <a:rPr lang="en-US" sz="2400" u="sng" dirty="0">
                <a:solidFill>
                  <a:srgbClr val="CC0099"/>
                </a:solidFill>
              </a:rPr>
              <a:t> Boolean attributes?</a:t>
            </a:r>
          </a:p>
          <a:p>
            <a:r>
              <a:rPr lang="en-US" dirty="0"/>
              <a:t>= number of Boolean functions with 10 propositional symbols</a:t>
            </a:r>
          </a:p>
          <a:p>
            <a:endParaRPr lang="en-US" dirty="0"/>
          </a:p>
          <a:p>
            <a:r>
              <a:rPr lang="en-US" dirty="0"/>
              <a:t>Input features		Output</a:t>
            </a:r>
          </a:p>
          <a:p>
            <a:endParaRPr lang="en-US" dirty="0"/>
          </a:p>
          <a:p>
            <a:r>
              <a:rPr lang="en-US" dirty="0"/>
              <a:t>0 0 0 0 0 0 0 0 0 0	0/1</a:t>
            </a:r>
          </a:p>
          <a:p>
            <a:r>
              <a:rPr lang="en-US" dirty="0"/>
              <a:t>0 0 0 0 0 0 0 0 0 1	0/1</a:t>
            </a:r>
          </a:p>
          <a:p>
            <a:r>
              <a:rPr lang="en-US" dirty="0"/>
              <a:t>0 0 0 0 0 0 0 0 1 0	0/1</a:t>
            </a:r>
          </a:p>
          <a:p>
            <a:r>
              <a:rPr lang="en-US" dirty="0"/>
              <a:t>0 0 0 0 0 0 0 1 0 0	0/1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1 1 1 1 1 1 1 1 1 1	0/1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64620" name="Group 12"/>
          <p:cNvGrpSpPr>
            <a:grpSpLocks/>
          </p:cNvGrpSpPr>
          <p:nvPr/>
        </p:nvGrpSpPr>
        <p:grpSpPr bwMode="auto">
          <a:xfrm>
            <a:off x="4279670" y="3532910"/>
            <a:ext cx="4594225" cy="2057400"/>
            <a:chOff x="3024" y="2496"/>
            <a:chExt cx="2894" cy="1296"/>
          </a:xfrm>
        </p:grpSpPr>
        <p:sp>
          <p:nvSpPr>
            <p:cNvPr id="964613" name="AutoShape 5"/>
            <p:cNvSpPr>
              <a:spLocks/>
            </p:cNvSpPr>
            <p:nvPr/>
          </p:nvSpPr>
          <p:spPr bwMode="auto">
            <a:xfrm>
              <a:off x="3024" y="2496"/>
              <a:ext cx="48" cy="1296"/>
            </a:xfrm>
            <a:prstGeom prst="rightBrace">
              <a:avLst>
                <a:gd name="adj1" fmla="val 225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4614" name="Text Box 6"/>
            <p:cNvSpPr txBox="1">
              <a:spLocks noChangeArrowheads="1"/>
            </p:cNvSpPr>
            <p:nvPr/>
          </p:nvSpPr>
          <p:spPr bwMode="auto">
            <a:xfrm>
              <a:off x="3168" y="2640"/>
              <a:ext cx="2750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How many entries does this table have?</a:t>
              </a:r>
            </a:p>
            <a:p>
              <a:endParaRPr lang="en-US" sz="1600" dirty="0"/>
            </a:p>
            <a:p>
              <a:endParaRPr lang="en-US" sz="1600" dirty="0"/>
            </a:p>
          </p:txBody>
        </p:sp>
      </p:grpSp>
      <p:sp>
        <p:nvSpPr>
          <p:cNvPr id="964615" name="Text Box 7"/>
          <p:cNvSpPr txBox="1">
            <a:spLocks noChangeArrowheads="1"/>
          </p:cNvSpPr>
          <p:nvPr/>
        </p:nvSpPr>
        <p:spPr bwMode="auto">
          <a:xfrm>
            <a:off x="8899492" y="3761510"/>
            <a:ext cx="4539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10</a:t>
            </a:r>
          </a:p>
        </p:txBody>
      </p:sp>
      <p:sp>
        <p:nvSpPr>
          <p:cNvPr id="964617" name="Text Box 9"/>
          <p:cNvSpPr txBox="1">
            <a:spLocks noChangeArrowheads="1"/>
          </p:cNvSpPr>
          <p:nvPr/>
        </p:nvSpPr>
        <p:spPr bwMode="auto">
          <a:xfrm>
            <a:off x="6096000" y="4900411"/>
            <a:ext cx="446147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So how many Boolean functions</a:t>
            </a:r>
          </a:p>
          <a:p>
            <a:pPr algn="ctr"/>
            <a:r>
              <a:rPr lang="en-US" sz="2000" b="1" dirty="0">
                <a:solidFill>
                  <a:schemeClr val="accent2"/>
                </a:solidFill>
              </a:rPr>
              <a:t> with 10 Boolean attributes are there,</a:t>
            </a:r>
          </a:p>
          <a:p>
            <a:pPr algn="ctr"/>
            <a:r>
              <a:rPr lang="en-US" sz="2000" b="1" dirty="0">
                <a:solidFill>
                  <a:schemeClr val="accent2"/>
                </a:solidFill>
              </a:rPr>
              <a:t>given that each entry can be 0/1?</a:t>
            </a:r>
          </a:p>
        </p:txBody>
      </p:sp>
      <p:sp>
        <p:nvSpPr>
          <p:cNvPr id="964619" name="Rectangle 11"/>
          <p:cNvSpPr>
            <a:spLocks noChangeArrowheads="1"/>
          </p:cNvSpPr>
          <p:nvPr/>
        </p:nvSpPr>
        <p:spPr bwMode="auto">
          <a:xfrm>
            <a:off x="7620001" y="6019800"/>
            <a:ext cx="7040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b="1" dirty="0"/>
              <a:t>= 2</a:t>
            </a:r>
            <a:r>
              <a:rPr lang="en-US" b="1" baseline="30000" dirty="0"/>
              <a:t>2</a:t>
            </a:r>
            <a:r>
              <a:rPr lang="en-US" b="1" baseline="60000" dirty="0"/>
              <a:t>10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36FC24-7B7A-684E-9B58-1D199EEA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Distinct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342534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4615" grpId="0"/>
      <p:bldP spid="964617" grpId="0"/>
      <p:bldP spid="9646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 spaces</a:t>
            </a:r>
          </a:p>
        </p:txBody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u="sng" dirty="0">
                <a:solidFill>
                  <a:srgbClr val="CC0099"/>
                </a:solidFill>
              </a:rPr>
              <a:t>How many distinct decision trees with </a:t>
            </a:r>
            <a:r>
              <a:rPr lang="en-US" sz="2400" i="1" u="sng" dirty="0">
                <a:solidFill>
                  <a:srgbClr val="CC0099"/>
                </a:solidFill>
              </a:rPr>
              <a:t>n</a:t>
            </a:r>
            <a:r>
              <a:rPr lang="en-US" sz="2400" u="sng" dirty="0">
                <a:solidFill>
                  <a:srgbClr val="CC0099"/>
                </a:solidFill>
              </a:rPr>
              <a:t> Boolean attributes?</a:t>
            </a:r>
          </a:p>
          <a:p>
            <a:r>
              <a:rPr lang="en-US" dirty="0"/>
              <a:t>= number of Boolean functions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 number of distinct truth tables with 2</a:t>
            </a:r>
            <a:r>
              <a:rPr lang="en-US" baseline="30000" dirty="0"/>
              <a:t>n</a:t>
            </a:r>
            <a:r>
              <a:rPr lang="en-US" dirty="0"/>
              <a:t> rows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2"/>
                </a:solidFill>
              </a:rPr>
              <a:t>With 6 Boolean attributes, there are 18,446,744,073,709,551,616 possible trees!</a:t>
            </a:r>
          </a:p>
        </p:txBody>
      </p:sp>
      <p:sp>
        <p:nvSpPr>
          <p:cNvPr id="746501" name="Rectangle 5"/>
          <p:cNvSpPr>
            <a:spLocks noChangeArrowheads="1"/>
          </p:cNvSpPr>
          <p:nvPr/>
        </p:nvSpPr>
        <p:spPr bwMode="auto">
          <a:xfrm>
            <a:off x="7467600" y="3505200"/>
            <a:ext cx="6896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/>
              <a:t>= 2</a:t>
            </a:r>
            <a:r>
              <a:rPr lang="en-US" sz="2000" baseline="30000"/>
              <a:t>2</a:t>
            </a:r>
            <a:r>
              <a:rPr lang="en-US" sz="2000" baseline="60000"/>
              <a:t>n</a:t>
            </a:r>
          </a:p>
        </p:txBody>
      </p:sp>
      <p:sp>
        <p:nvSpPr>
          <p:cNvPr id="746502" name="Text Box 6"/>
          <p:cNvSpPr txBox="1">
            <a:spLocks noChangeArrowheads="1"/>
          </p:cNvSpPr>
          <p:nvPr/>
        </p:nvSpPr>
        <p:spPr bwMode="auto">
          <a:xfrm>
            <a:off x="3794125" y="5680075"/>
            <a:ext cx="48737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Many calculators can’t handle 10 attributes </a:t>
            </a:r>
            <a:r>
              <a:rPr lang="en-US" dirty="0">
                <a:sym typeface="Wingdings" charset="0"/>
              </a:rPr>
              <a:t>!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38400" y="4114800"/>
            <a:ext cx="601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 how many Boolean functions on 6 attributes? A lot…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1" y="6248400"/>
            <a:ext cx="483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There are even more decision trees! (see later)</a:t>
            </a:r>
          </a:p>
        </p:txBody>
      </p:sp>
    </p:spTree>
    <p:extLst>
      <p:ext uri="{BB962C8B-B14F-4D97-AF65-F5344CB8AC3E}">
        <p14:creationId xmlns:p14="http://schemas.microsoft.com/office/powerpoint/2010/main" val="162221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501" grpId="0"/>
      <p:bldP spid="746502" grpId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10515600" cy="4191000"/>
          </a:xfrm>
        </p:spPr>
        <p:txBody>
          <a:bodyPr/>
          <a:lstStyle/>
          <a:p>
            <a:r>
              <a:rPr lang="en-US" b="1" dirty="0"/>
              <a:t>Decision trees can </a:t>
            </a:r>
            <a:r>
              <a:rPr lang="en-US" b="1" dirty="0">
                <a:solidFill>
                  <a:srgbClr val="FF0000"/>
                </a:solidFill>
              </a:rPr>
              <a:t>express any Boolean  function</a:t>
            </a:r>
            <a:r>
              <a:rPr lang="en-US" b="1" dirty="0"/>
              <a:t>. </a:t>
            </a:r>
          </a:p>
          <a:p>
            <a:r>
              <a:rPr lang="en-US" b="1" dirty="0"/>
              <a:t>Goal: Finding a </a:t>
            </a:r>
            <a:r>
              <a:rPr lang="en-US" b="1" dirty="0">
                <a:solidFill>
                  <a:schemeClr val="accent2"/>
                </a:solidFill>
              </a:rPr>
              <a:t>decision tree that agrees with training set</a:t>
            </a:r>
            <a:r>
              <a:rPr lang="en-US" b="1" dirty="0"/>
              <a:t>.</a:t>
            </a:r>
            <a:endParaRPr lang="en-US" b="1" dirty="0">
              <a:sym typeface="Wingdings" charset="0"/>
            </a:endParaRPr>
          </a:p>
          <a:p>
            <a:r>
              <a:rPr lang="en-US" b="1" dirty="0">
                <a:sym typeface="Wingdings" charset="0"/>
              </a:rPr>
              <a:t>	We could construct a decision tree that has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one path to a leaf for each example</a:t>
            </a:r>
            <a:r>
              <a:rPr lang="en-US" b="1" dirty="0">
                <a:sym typeface="Wingdings" charset="0"/>
              </a:rPr>
              <a:t>, where the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path tests sets</a:t>
            </a:r>
            <a:r>
              <a:rPr lang="en-US" b="1" dirty="0">
                <a:sym typeface="Wingdings" charset="0"/>
              </a:rPr>
              <a:t> each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attribute value</a:t>
            </a:r>
            <a:r>
              <a:rPr lang="en-US" b="1" dirty="0">
                <a:sym typeface="Wingdings" charset="0"/>
              </a:rPr>
              <a:t> to the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value of the example. </a:t>
            </a:r>
          </a:p>
          <a:p>
            <a:endParaRPr lang="en-US" b="1" dirty="0">
              <a:solidFill>
                <a:schemeClr val="accent2"/>
              </a:solidFill>
              <a:sym typeface="Wingdings" charset="0"/>
            </a:endParaRPr>
          </a:p>
          <a:p>
            <a:endParaRPr lang="en-US" b="1" dirty="0">
              <a:solidFill>
                <a:schemeClr val="accent2"/>
              </a:solidFill>
              <a:sym typeface="Wingdings" charset="0"/>
            </a:endParaRPr>
          </a:p>
          <a:p>
            <a:endParaRPr lang="en-US" b="1" dirty="0">
              <a:solidFill>
                <a:schemeClr val="accent2"/>
              </a:solidFill>
              <a:sym typeface="Wingdings" charset="0"/>
            </a:endParaRPr>
          </a:p>
          <a:p>
            <a:endParaRPr lang="en-US" b="1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r>
              <a:rPr lang="en-US" b="1" dirty="0">
                <a:solidFill>
                  <a:srgbClr val="FF0000"/>
                </a:solidFill>
                <a:sym typeface="Wingdings" charset="0"/>
              </a:rPr>
              <a:t>Overall Goal:</a:t>
            </a:r>
            <a:r>
              <a:rPr lang="en-US" b="1" dirty="0">
                <a:sym typeface="Wingdings" charset="0"/>
              </a:rPr>
              <a:t> get a good  classification with a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small number of tests</a:t>
            </a:r>
            <a:r>
              <a:rPr lang="en-US" b="1" dirty="0">
                <a:sym typeface="Wingdings" charset="0"/>
              </a:rPr>
              <a:t>.</a:t>
            </a:r>
          </a:p>
          <a:p>
            <a:endParaRPr lang="en-US" b="1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/>
          </a:p>
        </p:txBody>
      </p:sp>
      <p:sp>
        <p:nvSpPr>
          <p:cNvPr id="76800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Decision tree learning Algorithm </a:t>
            </a:r>
          </a:p>
        </p:txBody>
      </p:sp>
      <p:sp>
        <p:nvSpPr>
          <p:cNvPr id="768006" name="Rectangle 6"/>
          <p:cNvSpPr>
            <a:spLocks noChangeArrowheads="1"/>
          </p:cNvSpPr>
          <p:nvPr/>
        </p:nvSpPr>
        <p:spPr bwMode="auto">
          <a:xfrm>
            <a:off x="3276600" y="3810000"/>
            <a:ext cx="62484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FF0000"/>
                </a:solidFill>
                <a:sym typeface="Wingdings" charset="0"/>
              </a:rPr>
              <a:t>Problem:</a:t>
            </a:r>
            <a:r>
              <a:rPr lang="en-US" sz="2000" b="1" dirty="0">
                <a:sym typeface="Wingdings" charset="0"/>
              </a:rPr>
              <a:t> This approach would just memorize example. How to deal with new examples? </a:t>
            </a:r>
            <a:r>
              <a:rPr lang="en-US" sz="2000" b="1" dirty="0">
                <a:solidFill>
                  <a:schemeClr val="accent2"/>
                </a:solidFill>
                <a:sym typeface="Wingdings" charset="0"/>
              </a:rPr>
              <a:t>It </a:t>
            </a:r>
            <a:r>
              <a:rPr lang="en-US" sz="2000" b="1" dirty="0" err="1">
                <a:solidFill>
                  <a:schemeClr val="accent2"/>
                </a:solidFill>
                <a:sym typeface="Wingdings" charset="0"/>
              </a:rPr>
              <a:t>doesn</a:t>
            </a:r>
            <a:r>
              <a:rPr lang="ja-JP" altLang="en-US" sz="2000" b="1" dirty="0">
                <a:solidFill>
                  <a:schemeClr val="accent2"/>
                </a:solidFill>
                <a:latin typeface="Arial"/>
                <a:sym typeface="Wingdings" charset="0"/>
              </a:rPr>
              <a:t>’</a:t>
            </a:r>
            <a:r>
              <a:rPr lang="en-US" sz="2000" b="1" dirty="0">
                <a:solidFill>
                  <a:schemeClr val="accent2"/>
                </a:solidFill>
                <a:sym typeface="Wingdings" charset="0"/>
              </a:rPr>
              <a:t>t generalize</a:t>
            </a:r>
            <a:r>
              <a:rPr lang="en-US" sz="2000" b="1" dirty="0">
                <a:sym typeface="Wingdings" charset="0"/>
              </a:rPr>
              <a:t>!</a:t>
            </a:r>
          </a:p>
          <a:p>
            <a:pPr>
              <a:spcBef>
                <a:spcPct val="50000"/>
              </a:spcBef>
            </a:pPr>
            <a:endParaRPr lang="en-US" sz="2000" b="1" dirty="0">
              <a:sym typeface="Wingdings" charset="0"/>
            </a:endParaRPr>
          </a:p>
        </p:txBody>
      </p:sp>
      <p:sp>
        <p:nvSpPr>
          <p:cNvPr id="768007" name="Text Box 7"/>
          <p:cNvSpPr txBox="1">
            <a:spLocks noChangeArrowheads="1"/>
          </p:cNvSpPr>
          <p:nvPr/>
        </p:nvSpPr>
        <p:spPr bwMode="auto">
          <a:xfrm>
            <a:off x="2133601" y="5334001"/>
            <a:ext cx="75440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We want a compact/smallest tree.</a:t>
            </a:r>
          </a:p>
          <a:p>
            <a:r>
              <a:rPr lang="en-US" b="1" dirty="0">
                <a:solidFill>
                  <a:schemeClr val="accent2"/>
                </a:solidFill>
              </a:rPr>
              <a:t>But finding the </a:t>
            </a:r>
            <a:r>
              <a:rPr lang="en-US" b="1" dirty="0">
                <a:solidFill>
                  <a:srgbClr val="FF0000"/>
                </a:solidFill>
              </a:rPr>
              <a:t>smallest tree consistent with the examples is NP-hard!</a:t>
            </a:r>
          </a:p>
        </p:txBody>
      </p:sp>
      <p:sp>
        <p:nvSpPr>
          <p:cNvPr id="768008" name="Rectangle 8"/>
          <p:cNvSpPr>
            <a:spLocks noChangeArrowheads="1"/>
          </p:cNvSpPr>
          <p:nvPr/>
        </p:nvSpPr>
        <p:spPr bwMode="auto">
          <a:xfrm>
            <a:off x="7799670" y="4614610"/>
            <a:ext cx="4125630" cy="984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b="1" dirty="0"/>
              <a:t>(But sometimes hard to avoid --- e.g. parity function, 1, if an even number of inputs, or majority function, 1, if more than half of the inputs are 1).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57401" y="3272135"/>
            <a:ext cx="7295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33CC"/>
                </a:solidFill>
              </a:rPr>
              <a:t>What is the problem with this from a learning point of view?</a:t>
            </a:r>
          </a:p>
        </p:txBody>
      </p:sp>
    </p:spTree>
    <p:extLst>
      <p:ext uri="{BB962C8B-B14F-4D97-AF65-F5344CB8AC3E}">
        <p14:creationId xmlns:p14="http://schemas.microsoft.com/office/powerpoint/2010/main" val="366890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06" grpId="0"/>
      <p:bldP spid="768008" grpId="0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3" name="Text Box 3"/>
          <p:cNvSpPr txBox="1">
            <a:spLocks noChangeArrowheads="1"/>
          </p:cNvSpPr>
          <p:nvPr/>
        </p:nvSpPr>
        <p:spPr bwMode="auto">
          <a:xfrm>
            <a:off x="2478088" y="2022475"/>
            <a:ext cx="36420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3284" name="Text Box 4"/>
          <p:cNvSpPr txBox="1">
            <a:spLocks noChangeArrowheads="1"/>
          </p:cNvSpPr>
          <p:nvPr/>
        </p:nvSpPr>
        <p:spPr bwMode="auto">
          <a:xfrm>
            <a:off x="2011363" y="2716213"/>
            <a:ext cx="37306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3285" name="Text Box 5"/>
          <p:cNvSpPr txBox="1">
            <a:spLocks noChangeArrowheads="1"/>
          </p:cNvSpPr>
          <p:nvPr/>
        </p:nvSpPr>
        <p:spPr bwMode="auto">
          <a:xfrm>
            <a:off x="2903538" y="2716213"/>
            <a:ext cx="325730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3286" name="Line 6"/>
          <p:cNvSpPr>
            <a:spLocks noChangeShapeType="1"/>
          </p:cNvSpPr>
          <p:nvPr/>
        </p:nvSpPr>
        <p:spPr bwMode="auto">
          <a:xfrm flipH="1">
            <a:off x="2217739" y="2495551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287" name="Line 7"/>
          <p:cNvSpPr>
            <a:spLocks noChangeShapeType="1"/>
          </p:cNvSpPr>
          <p:nvPr/>
        </p:nvSpPr>
        <p:spPr bwMode="auto">
          <a:xfrm>
            <a:off x="2835275" y="2495551"/>
            <a:ext cx="204788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288" name="Text Box 8"/>
          <p:cNvSpPr txBox="1">
            <a:spLocks noChangeArrowheads="1"/>
          </p:cNvSpPr>
          <p:nvPr/>
        </p:nvSpPr>
        <p:spPr bwMode="auto">
          <a:xfrm>
            <a:off x="2697163" y="3522663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3289" name="Text Box 9"/>
          <p:cNvSpPr txBox="1">
            <a:spLocks noChangeArrowheads="1"/>
          </p:cNvSpPr>
          <p:nvPr/>
        </p:nvSpPr>
        <p:spPr bwMode="auto">
          <a:xfrm>
            <a:off x="3325813" y="3522663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3290" name="Text Box 10"/>
          <p:cNvSpPr txBox="1">
            <a:spLocks noChangeArrowheads="1"/>
          </p:cNvSpPr>
          <p:nvPr/>
        </p:nvSpPr>
        <p:spPr bwMode="auto">
          <a:xfrm>
            <a:off x="1600200" y="3522663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3291" name="Text Box 11"/>
          <p:cNvSpPr txBox="1">
            <a:spLocks noChangeArrowheads="1"/>
          </p:cNvSpPr>
          <p:nvPr/>
        </p:nvSpPr>
        <p:spPr bwMode="auto">
          <a:xfrm>
            <a:off x="2227263" y="3522663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3292" name="Line 12"/>
          <p:cNvSpPr>
            <a:spLocks noChangeShapeType="1"/>
          </p:cNvSpPr>
          <p:nvPr/>
        </p:nvSpPr>
        <p:spPr bwMode="auto">
          <a:xfrm flipH="1">
            <a:off x="1736725" y="3155951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293" name="Line 13"/>
          <p:cNvSpPr>
            <a:spLocks noChangeShapeType="1"/>
          </p:cNvSpPr>
          <p:nvPr/>
        </p:nvSpPr>
        <p:spPr bwMode="auto">
          <a:xfrm>
            <a:off x="2354263" y="3155951"/>
            <a:ext cx="138112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294" name="Line 14"/>
          <p:cNvSpPr>
            <a:spLocks noChangeShapeType="1"/>
          </p:cNvSpPr>
          <p:nvPr/>
        </p:nvSpPr>
        <p:spPr bwMode="auto">
          <a:xfrm flipH="1">
            <a:off x="2903539" y="3155951"/>
            <a:ext cx="136525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295" name="Line 15"/>
          <p:cNvSpPr>
            <a:spLocks noChangeShapeType="1"/>
          </p:cNvSpPr>
          <p:nvPr/>
        </p:nvSpPr>
        <p:spPr bwMode="auto">
          <a:xfrm>
            <a:off x="3178175" y="3155951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296" name="Text Box 16"/>
          <p:cNvSpPr txBox="1">
            <a:spLocks noChangeArrowheads="1"/>
          </p:cNvSpPr>
          <p:nvPr/>
        </p:nvSpPr>
        <p:spPr bwMode="auto">
          <a:xfrm>
            <a:off x="2065338" y="2316163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3297" name="Rectangle 17"/>
          <p:cNvSpPr>
            <a:spLocks noChangeArrowheads="1"/>
          </p:cNvSpPr>
          <p:nvPr/>
        </p:nvSpPr>
        <p:spPr bwMode="auto">
          <a:xfrm>
            <a:off x="2971800" y="23495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3298" name="Rectangle 18"/>
          <p:cNvSpPr>
            <a:spLocks noChangeArrowheads="1"/>
          </p:cNvSpPr>
          <p:nvPr/>
        </p:nvSpPr>
        <p:spPr bwMode="auto">
          <a:xfrm>
            <a:off x="1600200" y="3009900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3299" name="Rectangle 19"/>
          <p:cNvSpPr>
            <a:spLocks noChangeArrowheads="1"/>
          </p:cNvSpPr>
          <p:nvPr/>
        </p:nvSpPr>
        <p:spPr bwMode="auto">
          <a:xfrm>
            <a:off x="3340100" y="30829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3300" name="Rectangle 20"/>
          <p:cNvSpPr>
            <a:spLocks noChangeArrowheads="1"/>
          </p:cNvSpPr>
          <p:nvPr/>
        </p:nvSpPr>
        <p:spPr bwMode="auto">
          <a:xfrm>
            <a:off x="2697163" y="3082925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3301" name="Rectangle 21"/>
          <p:cNvSpPr>
            <a:spLocks noChangeArrowheads="1"/>
          </p:cNvSpPr>
          <p:nvPr/>
        </p:nvSpPr>
        <p:spPr bwMode="auto">
          <a:xfrm>
            <a:off x="2424113" y="30099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grpSp>
        <p:nvGrpSpPr>
          <p:cNvPr id="993302" name="Group 22"/>
          <p:cNvGrpSpPr>
            <a:grpSpLocks/>
          </p:cNvGrpSpPr>
          <p:nvPr/>
        </p:nvGrpSpPr>
        <p:grpSpPr bwMode="auto">
          <a:xfrm>
            <a:off x="6400800" y="2057400"/>
            <a:ext cx="2052308" cy="1818394"/>
            <a:chOff x="48" y="1274"/>
            <a:chExt cx="1436" cy="1263"/>
          </a:xfrm>
        </p:grpSpPr>
        <p:sp>
          <p:nvSpPr>
            <p:cNvPr id="993303" name="Text Box 23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3304" name="Text Box 2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05" name="Text Box 25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06" name="Line 2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07" name="Line 2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08" name="Text Box 28"/>
            <p:cNvSpPr txBox="1">
              <a:spLocks noChangeArrowheads="1"/>
            </p:cNvSpPr>
            <p:nvPr/>
          </p:nvSpPr>
          <p:spPr bwMode="auto">
            <a:xfrm>
              <a:off x="816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09" name="Text Box 29"/>
            <p:cNvSpPr txBox="1">
              <a:spLocks noChangeArrowheads="1"/>
            </p:cNvSpPr>
            <p:nvPr/>
          </p:nvSpPr>
          <p:spPr bwMode="auto">
            <a:xfrm>
              <a:off x="1255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10" name="Text Box 30"/>
            <p:cNvSpPr txBox="1">
              <a:spLocks noChangeArrowheads="1"/>
            </p:cNvSpPr>
            <p:nvPr/>
          </p:nvSpPr>
          <p:spPr bwMode="auto">
            <a:xfrm>
              <a:off x="535" y="2280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993311" name="Text Box 31"/>
            <p:cNvSpPr txBox="1">
              <a:spLocks noChangeArrowheads="1"/>
            </p:cNvSpPr>
            <p:nvPr/>
          </p:nvSpPr>
          <p:spPr bwMode="auto">
            <a:xfrm>
              <a:off x="48" y="2280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993312" name="Line 3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13" name="Line 3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14" name="Line 3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15" name="Line 3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16" name="Text Box 36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17" name="Rectangle 37"/>
            <p:cNvSpPr>
              <a:spLocks noChangeArrowheads="1"/>
            </p:cNvSpPr>
            <p:nvPr/>
          </p:nvSpPr>
          <p:spPr bwMode="auto">
            <a:xfrm>
              <a:off x="1008" y="1488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18" name="Rectangle 38"/>
            <p:cNvSpPr>
              <a:spLocks noChangeArrowheads="1"/>
            </p:cNvSpPr>
            <p:nvPr/>
          </p:nvSpPr>
          <p:spPr bwMode="auto">
            <a:xfrm>
              <a:off x="48" y="1920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19" name="Rectangle 39"/>
            <p:cNvSpPr>
              <a:spLocks noChangeArrowheads="1"/>
            </p:cNvSpPr>
            <p:nvPr/>
          </p:nvSpPr>
          <p:spPr bwMode="auto">
            <a:xfrm>
              <a:off x="1265" y="1969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20" name="Rectangle 40"/>
            <p:cNvSpPr>
              <a:spLocks noChangeArrowheads="1"/>
            </p:cNvSpPr>
            <p:nvPr/>
          </p:nvSpPr>
          <p:spPr bwMode="auto">
            <a:xfrm>
              <a:off x="816" y="1969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21" name="Rectangle 41"/>
            <p:cNvSpPr>
              <a:spLocks noChangeArrowheads="1"/>
            </p:cNvSpPr>
            <p:nvPr/>
          </p:nvSpPr>
          <p:spPr bwMode="auto">
            <a:xfrm>
              <a:off x="624" y="1920"/>
              <a:ext cx="223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3322" name="Group 42"/>
          <p:cNvGrpSpPr>
            <a:grpSpLocks/>
          </p:cNvGrpSpPr>
          <p:nvPr/>
        </p:nvGrpSpPr>
        <p:grpSpPr bwMode="auto">
          <a:xfrm>
            <a:off x="3886200" y="1981201"/>
            <a:ext cx="2052308" cy="1870291"/>
            <a:chOff x="48" y="1274"/>
            <a:chExt cx="1436" cy="1224"/>
          </a:xfrm>
        </p:grpSpPr>
        <p:sp>
          <p:nvSpPr>
            <p:cNvPr id="993323" name="Text Box 43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3324" name="Text Box 4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25" name="Text Box 45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26" name="Line 4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27" name="Line 4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28" name="Text Box 48"/>
            <p:cNvSpPr txBox="1">
              <a:spLocks noChangeArrowheads="1"/>
            </p:cNvSpPr>
            <p:nvPr/>
          </p:nvSpPr>
          <p:spPr bwMode="auto">
            <a:xfrm>
              <a:off x="816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29" name="Text Box 49"/>
            <p:cNvSpPr txBox="1">
              <a:spLocks noChangeArrowheads="1"/>
            </p:cNvSpPr>
            <p:nvPr/>
          </p:nvSpPr>
          <p:spPr bwMode="auto">
            <a:xfrm>
              <a:off x="1255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30" name="Text Box 50"/>
            <p:cNvSpPr txBox="1">
              <a:spLocks noChangeArrowheads="1"/>
            </p:cNvSpPr>
            <p:nvPr/>
          </p:nvSpPr>
          <p:spPr bwMode="auto">
            <a:xfrm>
              <a:off x="48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31" name="Text Box 51"/>
            <p:cNvSpPr txBox="1">
              <a:spLocks noChangeArrowheads="1"/>
            </p:cNvSpPr>
            <p:nvPr/>
          </p:nvSpPr>
          <p:spPr bwMode="auto">
            <a:xfrm>
              <a:off x="487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32" name="Line 5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33" name="Line 5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34" name="Line 5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35" name="Line 5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36" name="Text Box 56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37" name="Rectangle 57"/>
            <p:cNvSpPr>
              <a:spLocks noChangeArrowheads="1"/>
            </p:cNvSpPr>
            <p:nvPr/>
          </p:nvSpPr>
          <p:spPr bwMode="auto">
            <a:xfrm>
              <a:off x="1008" y="148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38" name="Rectangle 58"/>
            <p:cNvSpPr>
              <a:spLocks noChangeArrowheads="1"/>
            </p:cNvSpPr>
            <p:nvPr/>
          </p:nvSpPr>
          <p:spPr bwMode="auto">
            <a:xfrm>
              <a:off x="48" y="1920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39" name="Rectangle 59"/>
            <p:cNvSpPr>
              <a:spLocks noChangeArrowheads="1"/>
            </p:cNvSpPr>
            <p:nvPr/>
          </p:nvSpPr>
          <p:spPr bwMode="auto">
            <a:xfrm>
              <a:off x="1265" y="196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40" name="Rectangle 60"/>
            <p:cNvSpPr>
              <a:spLocks noChangeArrowheads="1"/>
            </p:cNvSpPr>
            <p:nvPr/>
          </p:nvSpPr>
          <p:spPr bwMode="auto">
            <a:xfrm>
              <a:off x="816" y="1968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41" name="Rectangle 61"/>
            <p:cNvSpPr>
              <a:spLocks noChangeArrowheads="1"/>
            </p:cNvSpPr>
            <p:nvPr/>
          </p:nvSpPr>
          <p:spPr bwMode="auto">
            <a:xfrm>
              <a:off x="624" y="1920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3342" name="Group 62"/>
          <p:cNvGrpSpPr>
            <a:grpSpLocks/>
          </p:cNvGrpSpPr>
          <p:nvPr/>
        </p:nvGrpSpPr>
        <p:grpSpPr bwMode="auto">
          <a:xfrm>
            <a:off x="1676400" y="4648201"/>
            <a:ext cx="2052618" cy="1783839"/>
            <a:chOff x="48" y="1274"/>
            <a:chExt cx="1436" cy="1239"/>
          </a:xfrm>
        </p:grpSpPr>
        <p:sp>
          <p:nvSpPr>
            <p:cNvPr id="993343" name="Text Box 63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3344" name="Text Box 6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45" name="Text Box 65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46" name="Line 6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47" name="Line 6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48" name="Text Box 68"/>
            <p:cNvSpPr txBox="1">
              <a:spLocks noChangeArrowheads="1"/>
            </p:cNvSpPr>
            <p:nvPr/>
          </p:nvSpPr>
          <p:spPr bwMode="auto">
            <a:xfrm>
              <a:off x="815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49" name="Text Box 69"/>
            <p:cNvSpPr txBox="1">
              <a:spLocks noChangeArrowheads="1"/>
            </p:cNvSpPr>
            <p:nvPr/>
          </p:nvSpPr>
          <p:spPr bwMode="auto">
            <a:xfrm>
              <a:off x="1255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50" name="Text Box 70"/>
            <p:cNvSpPr txBox="1">
              <a:spLocks noChangeArrowheads="1"/>
            </p:cNvSpPr>
            <p:nvPr/>
          </p:nvSpPr>
          <p:spPr bwMode="auto">
            <a:xfrm>
              <a:off x="48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51" name="Text Box 71"/>
            <p:cNvSpPr txBox="1">
              <a:spLocks noChangeArrowheads="1"/>
            </p:cNvSpPr>
            <p:nvPr/>
          </p:nvSpPr>
          <p:spPr bwMode="auto">
            <a:xfrm>
              <a:off x="487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52" name="Line 7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53" name="Line 7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54" name="Line 7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55" name="Line 7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56" name="Text Box 76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57" name="Rectangle 77"/>
            <p:cNvSpPr>
              <a:spLocks noChangeArrowheads="1"/>
            </p:cNvSpPr>
            <p:nvPr/>
          </p:nvSpPr>
          <p:spPr bwMode="auto">
            <a:xfrm>
              <a:off x="1008" y="1488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58" name="Rectangle 78"/>
            <p:cNvSpPr>
              <a:spLocks noChangeArrowheads="1"/>
            </p:cNvSpPr>
            <p:nvPr/>
          </p:nvSpPr>
          <p:spPr bwMode="auto">
            <a:xfrm>
              <a:off x="48" y="1920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59" name="Rectangle 79"/>
            <p:cNvSpPr>
              <a:spLocks noChangeArrowheads="1"/>
            </p:cNvSpPr>
            <p:nvPr/>
          </p:nvSpPr>
          <p:spPr bwMode="auto">
            <a:xfrm>
              <a:off x="1265" y="1969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60" name="Rectangle 80"/>
            <p:cNvSpPr>
              <a:spLocks noChangeArrowheads="1"/>
            </p:cNvSpPr>
            <p:nvPr/>
          </p:nvSpPr>
          <p:spPr bwMode="auto">
            <a:xfrm>
              <a:off x="816" y="1969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61" name="Rectangle 81"/>
            <p:cNvSpPr>
              <a:spLocks noChangeArrowheads="1"/>
            </p:cNvSpPr>
            <p:nvPr/>
          </p:nvSpPr>
          <p:spPr bwMode="auto">
            <a:xfrm>
              <a:off x="624" y="1920"/>
              <a:ext cx="223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3362" name="Group 82"/>
          <p:cNvGrpSpPr>
            <a:grpSpLocks/>
          </p:cNvGrpSpPr>
          <p:nvPr/>
        </p:nvGrpSpPr>
        <p:grpSpPr bwMode="auto">
          <a:xfrm>
            <a:off x="8575675" y="1981201"/>
            <a:ext cx="2052308" cy="1870291"/>
            <a:chOff x="48" y="1274"/>
            <a:chExt cx="1436" cy="1224"/>
          </a:xfrm>
        </p:grpSpPr>
        <p:sp>
          <p:nvSpPr>
            <p:cNvPr id="993363" name="Text Box 83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3364" name="Text Box 8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65" name="Text Box 85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66" name="Line 8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67" name="Line 8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68" name="Text Box 88"/>
            <p:cNvSpPr txBox="1">
              <a:spLocks noChangeArrowheads="1"/>
            </p:cNvSpPr>
            <p:nvPr/>
          </p:nvSpPr>
          <p:spPr bwMode="auto">
            <a:xfrm>
              <a:off x="816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69" name="Text Box 89"/>
            <p:cNvSpPr txBox="1">
              <a:spLocks noChangeArrowheads="1"/>
            </p:cNvSpPr>
            <p:nvPr/>
          </p:nvSpPr>
          <p:spPr bwMode="auto">
            <a:xfrm>
              <a:off x="1255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70" name="Text Box 90"/>
            <p:cNvSpPr txBox="1">
              <a:spLocks noChangeArrowheads="1"/>
            </p:cNvSpPr>
            <p:nvPr/>
          </p:nvSpPr>
          <p:spPr bwMode="auto">
            <a:xfrm>
              <a:off x="48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71" name="Text Box 91"/>
            <p:cNvSpPr txBox="1">
              <a:spLocks noChangeArrowheads="1"/>
            </p:cNvSpPr>
            <p:nvPr/>
          </p:nvSpPr>
          <p:spPr bwMode="auto">
            <a:xfrm>
              <a:off x="487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72" name="Line 9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73" name="Line 9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74" name="Line 9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75" name="Line 9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76" name="Text Box 96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77" name="Rectangle 97"/>
            <p:cNvSpPr>
              <a:spLocks noChangeArrowheads="1"/>
            </p:cNvSpPr>
            <p:nvPr/>
          </p:nvSpPr>
          <p:spPr bwMode="auto">
            <a:xfrm>
              <a:off x="1008" y="148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78" name="Rectangle 98"/>
            <p:cNvSpPr>
              <a:spLocks noChangeArrowheads="1"/>
            </p:cNvSpPr>
            <p:nvPr/>
          </p:nvSpPr>
          <p:spPr bwMode="auto">
            <a:xfrm>
              <a:off x="48" y="1920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79" name="Rectangle 99"/>
            <p:cNvSpPr>
              <a:spLocks noChangeArrowheads="1"/>
            </p:cNvSpPr>
            <p:nvPr/>
          </p:nvSpPr>
          <p:spPr bwMode="auto">
            <a:xfrm>
              <a:off x="1265" y="196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80" name="Rectangle 100"/>
            <p:cNvSpPr>
              <a:spLocks noChangeArrowheads="1"/>
            </p:cNvSpPr>
            <p:nvPr/>
          </p:nvSpPr>
          <p:spPr bwMode="auto">
            <a:xfrm>
              <a:off x="816" y="1968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81" name="Rectangle 101"/>
            <p:cNvSpPr>
              <a:spLocks noChangeArrowheads="1"/>
            </p:cNvSpPr>
            <p:nvPr/>
          </p:nvSpPr>
          <p:spPr bwMode="auto">
            <a:xfrm>
              <a:off x="624" y="1920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3382" name="Group 102"/>
          <p:cNvGrpSpPr>
            <a:grpSpLocks/>
          </p:cNvGrpSpPr>
          <p:nvPr/>
        </p:nvGrpSpPr>
        <p:grpSpPr bwMode="auto">
          <a:xfrm>
            <a:off x="6172200" y="4648201"/>
            <a:ext cx="2052618" cy="1783839"/>
            <a:chOff x="48" y="1274"/>
            <a:chExt cx="1436" cy="1239"/>
          </a:xfrm>
        </p:grpSpPr>
        <p:sp>
          <p:nvSpPr>
            <p:cNvPr id="993383" name="Text Box 103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3384" name="Text Box 10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85" name="Text Box 105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86" name="Line 10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87" name="Line 10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88" name="Text Box 108"/>
            <p:cNvSpPr txBox="1">
              <a:spLocks noChangeArrowheads="1"/>
            </p:cNvSpPr>
            <p:nvPr/>
          </p:nvSpPr>
          <p:spPr bwMode="auto">
            <a:xfrm>
              <a:off x="816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89" name="Text Box 109"/>
            <p:cNvSpPr txBox="1">
              <a:spLocks noChangeArrowheads="1"/>
            </p:cNvSpPr>
            <p:nvPr/>
          </p:nvSpPr>
          <p:spPr bwMode="auto">
            <a:xfrm>
              <a:off x="1255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90" name="Text Box 110"/>
            <p:cNvSpPr txBox="1">
              <a:spLocks noChangeArrowheads="1"/>
            </p:cNvSpPr>
            <p:nvPr/>
          </p:nvSpPr>
          <p:spPr bwMode="auto">
            <a:xfrm>
              <a:off x="48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91" name="Text Box 111"/>
            <p:cNvSpPr txBox="1">
              <a:spLocks noChangeArrowheads="1"/>
            </p:cNvSpPr>
            <p:nvPr/>
          </p:nvSpPr>
          <p:spPr bwMode="auto">
            <a:xfrm>
              <a:off x="487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92" name="Line 11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93" name="Line 11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94" name="Line 11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95" name="Line 11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96" name="Text Box 116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97" name="Rectangle 117"/>
            <p:cNvSpPr>
              <a:spLocks noChangeArrowheads="1"/>
            </p:cNvSpPr>
            <p:nvPr/>
          </p:nvSpPr>
          <p:spPr bwMode="auto">
            <a:xfrm>
              <a:off x="1008" y="1488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98" name="Rectangle 118"/>
            <p:cNvSpPr>
              <a:spLocks noChangeArrowheads="1"/>
            </p:cNvSpPr>
            <p:nvPr/>
          </p:nvSpPr>
          <p:spPr bwMode="auto">
            <a:xfrm>
              <a:off x="48" y="1920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99" name="Rectangle 119"/>
            <p:cNvSpPr>
              <a:spLocks noChangeArrowheads="1"/>
            </p:cNvSpPr>
            <p:nvPr/>
          </p:nvSpPr>
          <p:spPr bwMode="auto">
            <a:xfrm>
              <a:off x="1265" y="1969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00" name="Rectangle 120"/>
            <p:cNvSpPr>
              <a:spLocks noChangeArrowheads="1"/>
            </p:cNvSpPr>
            <p:nvPr/>
          </p:nvSpPr>
          <p:spPr bwMode="auto">
            <a:xfrm>
              <a:off x="816" y="1969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01" name="Rectangle 121"/>
            <p:cNvSpPr>
              <a:spLocks noChangeArrowheads="1"/>
            </p:cNvSpPr>
            <p:nvPr/>
          </p:nvSpPr>
          <p:spPr bwMode="auto">
            <a:xfrm>
              <a:off x="624" y="1920"/>
              <a:ext cx="223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3402" name="Group 122"/>
          <p:cNvGrpSpPr>
            <a:grpSpLocks/>
          </p:cNvGrpSpPr>
          <p:nvPr/>
        </p:nvGrpSpPr>
        <p:grpSpPr bwMode="auto">
          <a:xfrm>
            <a:off x="3962400" y="4572001"/>
            <a:ext cx="2052618" cy="1870291"/>
            <a:chOff x="48" y="1274"/>
            <a:chExt cx="1436" cy="1224"/>
          </a:xfrm>
        </p:grpSpPr>
        <p:sp>
          <p:nvSpPr>
            <p:cNvPr id="993403" name="Text Box 123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3404" name="Text Box 12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405" name="Text Box 125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406" name="Line 12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07" name="Line 12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08" name="Text Box 128"/>
            <p:cNvSpPr txBox="1">
              <a:spLocks noChangeArrowheads="1"/>
            </p:cNvSpPr>
            <p:nvPr/>
          </p:nvSpPr>
          <p:spPr bwMode="auto">
            <a:xfrm>
              <a:off x="816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09" name="Text Box 129"/>
            <p:cNvSpPr txBox="1">
              <a:spLocks noChangeArrowheads="1"/>
            </p:cNvSpPr>
            <p:nvPr/>
          </p:nvSpPr>
          <p:spPr bwMode="auto">
            <a:xfrm>
              <a:off x="1255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10" name="Text Box 130"/>
            <p:cNvSpPr txBox="1">
              <a:spLocks noChangeArrowheads="1"/>
            </p:cNvSpPr>
            <p:nvPr/>
          </p:nvSpPr>
          <p:spPr bwMode="auto">
            <a:xfrm>
              <a:off x="48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11" name="Text Box 131"/>
            <p:cNvSpPr txBox="1">
              <a:spLocks noChangeArrowheads="1"/>
            </p:cNvSpPr>
            <p:nvPr/>
          </p:nvSpPr>
          <p:spPr bwMode="auto">
            <a:xfrm>
              <a:off x="487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12" name="Line 13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13" name="Line 13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14" name="Line 13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15" name="Line 13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16" name="Text Box 136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17" name="Rectangle 137"/>
            <p:cNvSpPr>
              <a:spLocks noChangeArrowheads="1"/>
            </p:cNvSpPr>
            <p:nvPr/>
          </p:nvSpPr>
          <p:spPr bwMode="auto">
            <a:xfrm>
              <a:off x="1008" y="148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18" name="Rectangle 138"/>
            <p:cNvSpPr>
              <a:spLocks noChangeArrowheads="1"/>
            </p:cNvSpPr>
            <p:nvPr/>
          </p:nvSpPr>
          <p:spPr bwMode="auto">
            <a:xfrm>
              <a:off x="48" y="1920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19" name="Rectangle 139"/>
            <p:cNvSpPr>
              <a:spLocks noChangeArrowheads="1"/>
            </p:cNvSpPr>
            <p:nvPr/>
          </p:nvSpPr>
          <p:spPr bwMode="auto">
            <a:xfrm>
              <a:off x="1265" y="196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20" name="Rectangle 140"/>
            <p:cNvSpPr>
              <a:spLocks noChangeArrowheads="1"/>
            </p:cNvSpPr>
            <p:nvPr/>
          </p:nvSpPr>
          <p:spPr bwMode="auto">
            <a:xfrm>
              <a:off x="816" y="1968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21" name="Rectangle 141"/>
            <p:cNvSpPr>
              <a:spLocks noChangeArrowheads="1"/>
            </p:cNvSpPr>
            <p:nvPr/>
          </p:nvSpPr>
          <p:spPr bwMode="auto">
            <a:xfrm>
              <a:off x="624" y="1920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3422" name="Group 142"/>
          <p:cNvGrpSpPr>
            <a:grpSpLocks/>
          </p:cNvGrpSpPr>
          <p:nvPr/>
        </p:nvGrpSpPr>
        <p:grpSpPr bwMode="auto">
          <a:xfrm>
            <a:off x="8572500" y="4572001"/>
            <a:ext cx="2052618" cy="1783839"/>
            <a:chOff x="48" y="1274"/>
            <a:chExt cx="1436" cy="1239"/>
          </a:xfrm>
        </p:grpSpPr>
        <p:sp>
          <p:nvSpPr>
            <p:cNvPr id="993423" name="Text Box 143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3424" name="Text Box 14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425" name="Text Box 145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426" name="Line 14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27" name="Line 14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28" name="Text Box 148"/>
            <p:cNvSpPr txBox="1">
              <a:spLocks noChangeArrowheads="1"/>
            </p:cNvSpPr>
            <p:nvPr/>
          </p:nvSpPr>
          <p:spPr bwMode="auto">
            <a:xfrm>
              <a:off x="815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29" name="Text Box 149"/>
            <p:cNvSpPr txBox="1">
              <a:spLocks noChangeArrowheads="1"/>
            </p:cNvSpPr>
            <p:nvPr/>
          </p:nvSpPr>
          <p:spPr bwMode="auto">
            <a:xfrm>
              <a:off x="1255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30" name="Text Box 150"/>
            <p:cNvSpPr txBox="1">
              <a:spLocks noChangeArrowheads="1"/>
            </p:cNvSpPr>
            <p:nvPr/>
          </p:nvSpPr>
          <p:spPr bwMode="auto">
            <a:xfrm>
              <a:off x="48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31" name="Text Box 151"/>
            <p:cNvSpPr txBox="1">
              <a:spLocks noChangeArrowheads="1"/>
            </p:cNvSpPr>
            <p:nvPr/>
          </p:nvSpPr>
          <p:spPr bwMode="auto">
            <a:xfrm>
              <a:off x="487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32" name="Line 15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33" name="Line 15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34" name="Line 15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35" name="Line 15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36" name="Text Box 156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37" name="Rectangle 157"/>
            <p:cNvSpPr>
              <a:spLocks noChangeArrowheads="1"/>
            </p:cNvSpPr>
            <p:nvPr/>
          </p:nvSpPr>
          <p:spPr bwMode="auto">
            <a:xfrm>
              <a:off x="1008" y="1488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38" name="Rectangle 158"/>
            <p:cNvSpPr>
              <a:spLocks noChangeArrowheads="1"/>
            </p:cNvSpPr>
            <p:nvPr/>
          </p:nvSpPr>
          <p:spPr bwMode="auto">
            <a:xfrm>
              <a:off x="48" y="1920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39" name="Rectangle 159"/>
            <p:cNvSpPr>
              <a:spLocks noChangeArrowheads="1"/>
            </p:cNvSpPr>
            <p:nvPr/>
          </p:nvSpPr>
          <p:spPr bwMode="auto">
            <a:xfrm>
              <a:off x="1265" y="1969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40" name="Rectangle 160"/>
            <p:cNvSpPr>
              <a:spLocks noChangeArrowheads="1"/>
            </p:cNvSpPr>
            <p:nvPr/>
          </p:nvSpPr>
          <p:spPr bwMode="auto">
            <a:xfrm>
              <a:off x="816" y="1969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41" name="Rectangle 161"/>
            <p:cNvSpPr>
              <a:spLocks noChangeArrowheads="1"/>
            </p:cNvSpPr>
            <p:nvPr/>
          </p:nvSpPr>
          <p:spPr bwMode="auto">
            <a:xfrm>
              <a:off x="624" y="1920"/>
              <a:ext cx="223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sp>
        <p:nvSpPr>
          <p:cNvPr id="993442" name="Text Box 162"/>
          <p:cNvSpPr txBox="1">
            <a:spLocks noChangeArrowheads="1"/>
          </p:cNvSpPr>
          <p:nvPr/>
        </p:nvSpPr>
        <p:spPr bwMode="auto">
          <a:xfrm>
            <a:off x="1736725" y="1866900"/>
            <a:ext cx="7344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AND</a:t>
            </a:r>
          </a:p>
        </p:txBody>
      </p:sp>
      <p:sp>
        <p:nvSpPr>
          <p:cNvPr id="993443" name="Text Box 163"/>
          <p:cNvSpPr txBox="1">
            <a:spLocks noChangeArrowheads="1"/>
          </p:cNvSpPr>
          <p:nvPr/>
        </p:nvSpPr>
        <p:spPr bwMode="auto">
          <a:xfrm>
            <a:off x="4022725" y="1943100"/>
            <a:ext cx="5196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OR</a:t>
            </a:r>
          </a:p>
        </p:txBody>
      </p:sp>
      <p:sp>
        <p:nvSpPr>
          <p:cNvPr id="993444" name="Text Box 164"/>
          <p:cNvSpPr txBox="1">
            <a:spLocks noChangeArrowheads="1"/>
          </p:cNvSpPr>
          <p:nvPr/>
        </p:nvSpPr>
        <p:spPr bwMode="auto">
          <a:xfrm>
            <a:off x="6096000" y="1978025"/>
            <a:ext cx="6735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XOR</a:t>
            </a:r>
          </a:p>
        </p:txBody>
      </p:sp>
      <p:sp>
        <p:nvSpPr>
          <p:cNvPr id="993445" name="Text Box 165"/>
          <p:cNvSpPr txBox="1">
            <a:spLocks noChangeArrowheads="1"/>
          </p:cNvSpPr>
          <p:nvPr/>
        </p:nvSpPr>
        <p:spPr bwMode="auto">
          <a:xfrm>
            <a:off x="8763000" y="1905000"/>
            <a:ext cx="364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</a:t>
            </a:r>
          </a:p>
        </p:txBody>
      </p:sp>
      <p:grpSp>
        <p:nvGrpSpPr>
          <p:cNvPr id="993446" name="Group 166"/>
          <p:cNvGrpSpPr>
            <a:grpSpLocks/>
          </p:cNvGrpSpPr>
          <p:nvPr/>
        </p:nvGrpSpPr>
        <p:grpSpPr bwMode="auto">
          <a:xfrm>
            <a:off x="1524000" y="4492625"/>
            <a:ext cx="7634288" cy="446088"/>
            <a:chOff x="0" y="2830"/>
            <a:chExt cx="4809" cy="281"/>
          </a:xfrm>
        </p:grpSpPr>
        <p:sp>
          <p:nvSpPr>
            <p:cNvPr id="993447" name="Text Box 167"/>
            <p:cNvSpPr txBox="1">
              <a:spLocks noChangeArrowheads="1"/>
            </p:cNvSpPr>
            <p:nvPr/>
          </p:nvSpPr>
          <p:spPr bwMode="auto">
            <a:xfrm>
              <a:off x="0" y="2830"/>
              <a:ext cx="5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NAND</a:t>
              </a:r>
            </a:p>
          </p:txBody>
        </p:sp>
        <p:sp>
          <p:nvSpPr>
            <p:cNvPr id="993448" name="Text Box 168"/>
            <p:cNvSpPr txBox="1">
              <a:spLocks noChangeArrowheads="1"/>
            </p:cNvSpPr>
            <p:nvPr/>
          </p:nvSpPr>
          <p:spPr bwMode="auto">
            <a:xfrm>
              <a:off x="1392" y="2830"/>
              <a:ext cx="44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NOR</a:t>
              </a:r>
            </a:p>
          </p:txBody>
        </p:sp>
        <p:sp>
          <p:nvSpPr>
            <p:cNvPr id="993449" name="Text Box 169"/>
            <p:cNvSpPr txBox="1">
              <a:spLocks noChangeArrowheads="1"/>
            </p:cNvSpPr>
            <p:nvPr/>
          </p:nvSpPr>
          <p:spPr bwMode="auto">
            <a:xfrm>
              <a:off x="2832" y="2878"/>
              <a:ext cx="54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XNOR</a:t>
              </a:r>
            </a:p>
          </p:txBody>
        </p:sp>
        <p:sp>
          <p:nvSpPr>
            <p:cNvPr id="993450" name="Text Box 170"/>
            <p:cNvSpPr txBox="1">
              <a:spLocks noChangeArrowheads="1"/>
            </p:cNvSpPr>
            <p:nvPr/>
          </p:nvSpPr>
          <p:spPr bwMode="auto">
            <a:xfrm>
              <a:off x="4224" y="2878"/>
              <a:ext cx="58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NOT A</a:t>
              </a:r>
            </a:p>
          </p:txBody>
        </p:sp>
      </p:grpSp>
      <p:sp>
        <p:nvSpPr>
          <p:cNvPr id="993451" name="Rectangle 171"/>
          <p:cNvSpPr>
            <a:spLocks noChangeArrowheads="1"/>
          </p:cNvSpPr>
          <p:nvPr/>
        </p:nvSpPr>
        <p:spPr bwMode="auto">
          <a:xfrm>
            <a:off x="9495219" y="1077029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/>
              <a:t>2</a:t>
            </a:r>
            <a:r>
              <a:rPr lang="en-US" sz="2000" baseline="30000" dirty="0"/>
              <a:t>2</a:t>
            </a:r>
            <a:r>
              <a:rPr lang="en-US" sz="2000" baseline="60000" dirty="0"/>
              <a:t>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199FB0-5504-D64B-86F7-8E4D8D5B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Expressiveness: Boolean Function with 2 attributes </a:t>
            </a:r>
            <a:r>
              <a:rPr lang="en-US" dirty="0">
                <a:sym typeface="Wingdings" charset="0"/>
              </a:rPr>
              <a:t>    DTs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8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442" grpId="0"/>
      <p:bldP spid="993443" grpId="0"/>
      <p:bldP spid="993444" grpId="0"/>
      <p:bldP spid="99344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7" name="Text Box 3"/>
          <p:cNvSpPr txBox="1">
            <a:spLocks noChangeArrowheads="1"/>
          </p:cNvSpPr>
          <p:nvPr/>
        </p:nvSpPr>
        <p:spPr bwMode="auto">
          <a:xfrm>
            <a:off x="2478088" y="2022475"/>
            <a:ext cx="36420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4308" name="Text Box 4"/>
          <p:cNvSpPr txBox="1">
            <a:spLocks noChangeArrowheads="1"/>
          </p:cNvSpPr>
          <p:nvPr/>
        </p:nvSpPr>
        <p:spPr bwMode="auto">
          <a:xfrm>
            <a:off x="2011363" y="2716213"/>
            <a:ext cx="37306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4309" name="Line 5"/>
          <p:cNvSpPr>
            <a:spLocks noChangeShapeType="1"/>
          </p:cNvSpPr>
          <p:nvPr/>
        </p:nvSpPr>
        <p:spPr bwMode="auto">
          <a:xfrm flipH="1">
            <a:off x="2217739" y="2495551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10" name="Line 6"/>
          <p:cNvSpPr>
            <a:spLocks noChangeShapeType="1"/>
          </p:cNvSpPr>
          <p:nvPr/>
        </p:nvSpPr>
        <p:spPr bwMode="auto">
          <a:xfrm>
            <a:off x="2835275" y="2495551"/>
            <a:ext cx="204788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11" name="Text Box 7"/>
          <p:cNvSpPr txBox="1">
            <a:spLocks noChangeArrowheads="1"/>
          </p:cNvSpPr>
          <p:nvPr/>
        </p:nvSpPr>
        <p:spPr bwMode="auto">
          <a:xfrm>
            <a:off x="2971800" y="2743200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12" name="Text Box 8"/>
          <p:cNvSpPr txBox="1">
            <a:spLocks noChangeArrowheads="1"/>
          </p:cNvSpPr>
          <p:nvPr/>
        </p:nvSpPr>
        <p:spPr bwMode="auto">
          <a:xfrm>
            <a:off x="1600200" y="3522663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13" name="Text Box 9"/>
          <p:cNvSpPr txBox="1">
            <a:spLocks noChangeArrowheads="1"/>
          </p:cNvSpPr>
          <p:nvPr/>
        </p:nvSpPr>
        <p:spPr bwMode="auto">
          <a:xfrm>
            <a:off x="2227263" y="3522663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14" name="Line 10"/>
          <p:cNvSpPr>
            <a:spLocks noChangeShapeType="1"/>
          </p:cNvSpPr>
          <p:nvPr/>
        </p:nvSpPr>
        <p:spPr bwMode="auto">
          <a:xfrm flipH="1">
            <a:off x="1736725" y="3155951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15" name="Line 11"/>
          <p:cNvSpPr>
            <a:spLocks noChangeShapeType="1"/>
          </p:cNvSpPr>
          <p:nvPr/>
        </p:nvSpPr>
        <p:spPr bwMode="auto">
          <a:xfrm>
            <a:off x="2354263" y="3155951"/>
            <a:ext cx="138112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16" name="Text Box 12"/>
          <p:cNvSpPr txBox="1">
            <a:spLocks noChangeArrowheads="1"/>
          </p:cNvSpPr>
          <p:nvPr/>
        </p:nvSpPr>
        <p:spPr bwMode="auto">
          <a:xfrm>
            <a:off x="2065338" y="2316163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17" name="Rectangle 13"/>
          <p:cNvSpPr>
            <a:spLocks noChangeArrowheads="1"/>
          </p:cNvSpPr>
          <p:nvPr/>
        </p:nvSpPr>
        <p:spPr bwMode="auto">
          <a:xfrm>
            <a:off x="2971800" y="23495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18" name="Rectangle 14"/>
          <p:cNvSpPr>
            <a:spLocks noChangeArrowheads="1"/>
          </p:cNvSpPr>
          <p:nvPr/>
        </p:nvSpPr>
        <p:spPr bwMode="auto">
          <a:xfrm>
            <a:off x="1600200" y="3009900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19" name="Rectangle 15"/>
          <p:cNvSpPr>
            <a:spLocks noChangeArrowheads="1"/>
          </p:cNvSpPr>
          <p:nvPr/>
        </p:nvSpPr>
        <p:spPr bwMode="auto">
          <a:xfrm>
            <a:off x="2424113" y="30099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grpSp>
        <p:nvGrpSpPr>
          <p:cNvPr id="994320" name="Group 16"/>
          <p:cNvGrpSpPr>
            <a:grpSpLocks/>
          </p:cNvGrpSpPr>
          <p:nvPr/>
        </p:nvGrpSpPr>
        <p:grpSpPr bwMode="auto">
          <a:xfrm>
            <a:off x="6325054" y="2057401"/>
            <a:ext cx="2128055" cy="1818393"/>
            <a:chOff x="-5" y="1274"/>
            <a:chExt cx="1489" cy="1263"/>
          </a:xfrm>
        </p:grpSpPr>
        <p:sp>
          <p:nvSpPr>
            <p:cNvPr id="994321" name="Text Box 17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4322" name="Text Box 18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4323" name="Text Box 19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4324" name="Line 20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25" name="Line 21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26" name="Text Box 22"/>
            <p:cNvSpPr txBox="1">
              <a:spLocks noChangeArrowheads="1"/>
            </p:cNvSpPr>
            <p:nvPr/>
          </p:nvSpPr>
          <p:spPr bwMode="auto">
            <a:xfrm>
              <a:off x="816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27" name="Text Box 23"/>
            <p:cNvSpPr txBox="1">
              <a:spLocks noChangeArrowheads="1"/>
            </p:cNvSpPr>
            <p:nvPr/>
          </p:nvSpPr>
          <p:spPr bwMode="auto">
            <a:xfrm>
              <a:off x="1255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28" name="Text Box 24"/>
            <p:cNvSpPr txBox="1">
              <a:spLocks noChangeArrowheads="1"/>
            </p:cNvSpPr>
            <p:nvPr/>
          </p:nvSpPr>
          <p:spPr bwMode="auto">
            <a:xfrm>
              <a:off x="482" y="2280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994329" name="Text Box 25"/>
            <p:cNvSpPr txBox="1">
              <a:spLocks noChangeArrowheads="1"/>
            </p:cNvSpPr>
            <p:nvPr/>
          </p:nvSpPr>
          <p:spPr bwMode="auto">
            <a:xfrm>
              <a:off x="-5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30" name="Line 26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31" name="Line 27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32" name="Line 28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33" name="Line 29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34" name="Text Box 30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35" name="Rectangle 31"/>
            <p:cNvSpPr>
              <a:spLocks noChangeArrowheads="1"/>
            </p:cNvSpPr>
            <p:nvPr/>
          </p:nvSpPr>
          <p:spPr bwMode="auto">
            <a:xfrm>
              <a:off x="1008" y="1488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36" name="Rectangle 32"/>
            <p:cNvSpPr>
              <a:spLocks noChangeArrowheads="1"/>
            </p:cNvSpPr>
            <p:nvPr/>
          </p:nvSpPr>
          <p:spPr bwMode="auto">
            <a:xfrm>
              <a:off x="48" y="1920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37" name="Rectangle 33"/>
            <p:cNvSpPr>
              <a:spLocks noChangeArrowheads="1"/>
            </p:cNvSpPr>
            <p:nvPr/>
          </p:nvSpPr>
          <p:spPr bwMode="auto">
            <a:xfrm>
              <a:off x="1265" y="1969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38" name="Rectangle 34"/>
            <p:cNvSpPr>
              <a:spLocks noChangeArrowheads="1"/>
            </p:cNvSpPr>
            <p:nvPr/>
          </p:nvSpPr>
          <p:spPr bwMode="auto">
            <a:xfrm>
              <a:off x="816" y="1969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39" name="Rectangle 35"/>
            <p:cNvSpPr>
              <a:spLocks noChangeArrowheads="1"/>
            </p:cNvSpPr>
            <p:nvPr/>
          </p:nvSpPr>
          <p:spPr bwMode="auto">
            <a:xfrm>
              <a:off x="624" y="1920"/>
              <a:ext cx="223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sp>
        <p:nvSpPr>
          <p:cNvPr id="994340" name="Text Box 36"/>
          <p:cNvSpPr txBox="1">
            <a:spLocks noChangeArrowheads="1"/>
          </p:cNvSpPr>
          <p:nvPr/>
        </p:nvSpPr>
        <p:spPr bwMode="auto">
          <a:xfrm>
            <a:off x="4764088" y="1981200"/>
            <a:ext cx="36420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4341" name="Text Box 37"/>
          <p:cNvSpPr txBox="1">
            <a:spLocks noChangeArrowheads="1"/>
          </p:cNvSpPr>
          <p:nvPr/>
        </p:nvSpPr>
        <p:spPr bwMode="auto">
          <a:xfrm>
            <a:off x="5189538" y="2674938"/>
            <a:ext cx="325730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4342" name="Line 38"/>
          <p:cNvSpPr>
            <a:spLocks noChangeShapeType="1"/>
          </p:cNvSpPr>
          <p:nvPr/>
        </p:nvSpPr>
        <p:spPr bwMode="auto">
          <a:xfrm flipH="1">
            <a:off x="4503739" y="2454276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43" name="Line 39"/>
          <p:cNvSpPr>
            <a:spLocks noChangeShapeType="1"/>
          </p:cNvSpPr>
          <p:nvPr/>
        </p:nvSpPr>
        <p:spPr bwMode="auto">
          <a:xfrm>
            <a:off x="5121275" y="2454276"/>
            <a:ext cx="204788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44" name="Text Box 40"/>
          <p:cNvSpPr txBox="1">
            <a:spLocks noChangeArrowheads="1"/>
          </p:cNvSpPr>
          <p:nvPr/>
        </p:nvSpPr>
        <p:spPr bwMode="auto">
          <a:xfrm>
            <a:off x="4983163" y="3481388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45" name="Text Box 41"/>
          <p:cNvSpPr txBox="1">
            <a:spLocks noChangeArrowheads="1"/>
          </p:cNvSpPr>
          <p:nvPr/>
        </p:nvSpPr>
        <p:spPr bwMode="auto">
          <a:xfrm>
            <a:off x="5611813" y="3481388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46" name="Text Box 42"/>
          <p:cNvSpPr txBox="1">
            <a:spLocks noChangeArrowheads="1"/>
          </p:cNvSpPr>
          <p:nvPr/>
        </p:nvSpPr>
        <p:spPr bwMode="auto">
          <a:xfrm>
            <a:off x="4267200" y="2667000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47" name="Line 43"/>
          <p:cNvSpPr>
            <a:spLocks noChangeShapeType="1"/>
          </p:cNvSpPr>
          <p:nvPr/>
        </p:nvSpPr>
        <p:spPr bwMode="auto">
          <a:xfrm flipH="1">
            <a:off x="5189539" y="3114676"/>
            <a:ext cx="136525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48" name="Line 44"/>
          <p:cNvSpPr>
            <a:spLocks noChangeShapeType="1"/>
          </p:cNvSpPr>
          <p:nvPr/>
        </p:nvSpPr>
        <p:spPr bwMode="auto">
          <a:xfrm>
            <a:off x="5464175" y="3114676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49" name="Text Box 45"/>
          <p:cNvSpPr txBox="1">
            <a:spLocks noChangeArrowheads="1"/>
          </p:cNvSpPr>
          <p:nvPr/>
        </p:nvSpPr>
        <p:spPr bwMode="auto">
          <a:xfrm>
            <a:off x="4351338" y="2274888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50" name="Rectangle 46"/>
          <p:cNvSpPr>
            <a:spLocks noChangeArrowheads="1"/>
          </p:cNvSpPr>
          <p:nvPr/>
        </p:nvSpPr>
        <p:spPr bwMode="auto">
          <a:xfrm>
            <a:off x="5257800" y="23082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51" name="Rectangle 47"/>
          <p:cNvSpPr>
            <a:spLocks noChangeArrowheads="1"/>
          </p:cNvSpPr>
          <p:nvPr/>
        </p:nvSpPr>
        <p:spPr bwMode="auto">
          <a:xfrm>
            <a:off x="5626100" y="304165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52" name="Rectangle 48"/>
          <p:cNvSpPr>
            <a:spLocks noChangeArrowheads="1"/>
          </p:cNvSpPr>
          <p:nvPr/>
        </p:nvSpPr>
        <p:spPr bwMode="auto">
          <a:xfrm>
            <a:off x="4983163" y="3041650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53" name="Text Box 49"/>
          <p:cNvSpPr txBox="1">
            <a:spLocks noChangeArrowheads="1"/>
          </p:cNvSpPr>
          <p:nvPr/>
        </p:nvSpPr>
        <p:spPr bwMode="auto">
          <a:xfrm>
            <a:off x="2554288" y="4648200"/>
            <a:ext cx="36420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4354" name="Text Box 50"/>
          <p:cNvSpPr txBox="1">
            <a:spLocks noChangeArrowheads="1"/>
          </p:cNvSpPr>
          <p:nvPr/>
        </p:nvSpPr>
        <p:spPr bwMode="auto">
          <a:xfrm>
            <a:off x="2087563" y="5302250"/>
            <a:ext cx="37306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4355" name="Line 51"/>
          <p:cNvSpPr>
            <a:spLocks noChangeShapeType="1"/>
          </p:cNvSpPr>
          <p:nvPr/>
        </p:nvSpPr>
        <p:spPr bwMode="auto">
          <a:xfrm flipH="1">
            <a:off x="2293939" y="5094288"/>
            <a:ext cx="274637" cy="207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56" name="Line 52"/>
          <p:cNvSpPr>
            <a:spLocks noChangeShapeType="1"/>
          </p:cNvSpPr>
          <p:nvPr/>
        </p:nvSpPr>
        <p:spPr bwMode="auto">
          <a:xfrm>
            <a:off x="2911476" y="5094288"/>
            <a:ext cx="206375" cy="207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57" name="Text Box 53"/>
          <p:cNvSpPr txBox="1">
            <a:spLocks noChangeArrowheads="1"/>
          </p:cNvSpPr>
          <p:nvPr/>
        </p:nvSpPr>
        <p:spPr bwMode="auto">
          <a:xfrm>
            <a:off x="3048000" y="5257800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58" name="Text Box 54"/>
          <p:cNvSpPr txBox="1">
            <a:spLocks noChangeArrowheads="1"/>
          </p:cNvSpPr>
          <p:nvPr/>
        </p:nvSpPr>
        <p:spPr bwMode="auto">
          <a:xfrm>
            <a:off x="1676400" y="6062663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59" name="Text Box 55"/>
          <p:cNvSpPr txBox="1">
            <a:spLocks noChangeArrowheads="1"/>
          </p:cNvSpPr>
          <p:nvPr/>
        </p:nvSpPr>
        <p:spPr bwMode="auto">
          <a:xfrm>
            <a:off x="2303463" y="6062663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60" name="Line 56"/>
          <p:cNvSpPr>
            <a:spLocks noChangeShapeType="1"/>
          </p:cNvSpPr>
          <p:nvPr/>
        </p:nvSpPr>
        <p:spPr bwMode="auto">
          <a:xfrm flipH="1">
            <a:off x="1812925" y="5716589"/>
            <a:ext cx="274638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61" name="Line 57"/>
          <p:cNvSpPr>
            <a:spLocks noChangeShapeType="1"/>
          </p:cNvSpPr>
          <p:nvPr/>
        </p:nvSpPr>
        <p:spPr bwMode="auto">
          <a:xfrm>
            <a:off x="2430463" y="5716589"/>
            <a:ext cx="138112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62" name="Text Box 58"/>
          <p:cNvSpPr txBox="1">
            <a:spLocks noChangeArrowheads="1"/>
          </p:cNvSpPr>
          <p:nvPr/>
        </p:nvSpPr>
        <p:spPr bwMode="auto">
          <a:xfrm>
            <a:off x="2141538" y="4924425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63" name="Rectangle 59"/>
          <p:cNvSpPr>
            <a:spLocks noChangeArrowheads="1"/>
          </p:cNvSpPr>
          <p:nvPr/>
        </p:nvSpPr>
        <p:spPr bwMode="auto">
          <a:xfrm>
            <a:off x="3048000" y="495617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64" name="Rectangle 60"/>
          <p:cNvSpPr>
            <a:spLocks noChangeArrowheads="1"/>
          </p:cNvSpPr>
          <p:nvPr/>
        </p:nvSpPr>
        <p:spPr bwMode="auto">
          <a:xfrm>
            <a:off x="1676400" y="5578475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65" name="Rectangle 61"/>
          <p:cNvSpPr>
            <a:spLocks noChangeArrowheads="1"/>
          </p:cNvSpPr>
          <p:nvPr/>
        </p:nvSpPr>
        <p:spPr bwMode="auto">
          <a:xfrm>
            <a:off x="2500313" y="5578475"/>
            <a:ext cx="3175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F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991601" y="1981200"/>
            <a:ext cx="1268581" cy="978932"/>
            <a:chOff x="7467600" y="1981200"/>
            <a:chExt cx="1268581" cy="978932"/>
          </a:xfrm>
        </p:grpSpPr>
        <p:sp>
          <p:nvSpPr>
            <p:cNvPr id="994366" name="Text Box 62"/>
            <p:cNvSpPr txBox="1">
              <a:spLocks noChangeArrowheads="1"/>
            </p:cNvSpPr>
            <p:nvPr/>
          </p:nvSpPr>
          <p:spPr bwMode="auto">
            <a:xfrm>
              <a:off x="7929563" y="1981200"/>
              <a:ext cx="364202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94367" name="Line 63"/>
            <p:cNvSpPr>
              <a:spLocks noChangeShapeType="1"/>
            </p:cNvSpPr>
            <p:nvPr/>
          </p:nvSpPr>
          <p:spPr bwMode="auto">
            <a:xfrm flipH="1">
              <a:off x="7669213" y="2454275"/>
              <a:ext cx="274637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68" name="Line 64"/>
            <p:cNvSpPr>
              <a:spLocks noChangeShapeType="1"/>
            </p:cNvSpPr>
            <p:nvPr/>
          </p:nvSpPr>
          <p:spPr bwMode="auto">
            <a:xfrm>
              <a:off x="8286750" y="2454275"/>
              <a:ext cx="204788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69" name="Text Box 65"/>
            <p:cNvSpPr txBox="1">
              <a:spLocks noChangeArrowheads="1"/>
            </p:cNvSpPr>
            <p:nvPr/>
          </p:nvSpPr>
          <p:spPr bwMode="auto">
            <a:xfrm>
              <a:off x="8382000" y="2590800"/>
              <a:ext cx="312906" cy="3693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70" name="Text Box 66"/>
            <p:cNvSpPr txBox="1">
              <a:spLocks noChangeArrowheads="1"/>
            </p:cNvSpPr>
            <p:nvPr/>
          </p:nvSpPr>
          <p:spPr bwMode="auto">
            <a:xfrm>
              <a:off x="7467600" y="2590800"/>
              <a:ext cx="325730" cy="3693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71" name="Text Box 67"/>
            <p:cNvSpPr txBox="1">
              <a:spLocks noChangeArrowheads="1"/>
            </p:cNvSpPr>
            <p:nvPr/>
          </p:nvSpPr>
          <p:spPr bwMode="auto">
            <a:xfrm>
              <a:off x="7516813" y="2274888"/>
              <a:ext cx="32573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72" name="Rectangle 68"/>
            <p:cNvSpPr>
              <a:spLocks noChangeArrowheads="1"/>
            </p:cNvSpPr>
            <p:nvPr/>
          </p:nvSpPr>
          <p:spPr bwMode="auto">
            <a:xfrm>
              <a:off x="8423275" y="2308225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4373" name="Group 69"/>
          <p:cNvGrpSpPr>
            <a:grpSpLocks/>
          </p:cNvGrpSpPr>
          <p:nvPr/>
        </p:nvGrpSpPr>
        <p:grpSpPr bwMode="auto">
          <a:xfrm>
            <a:off x="6172200" y="4648201"/>
            <a:ext cx="2052618" cy="1783839"/>
            <a:chOff x="48" y="1274"/>
            <a:chExt cx="1436" cy="1239"/>
          </a:xfrm>
        </p:grpSpPr>
        <p:sp>
          <p:nvSpPr>
            <p:cNvPr id="994374" name="Text Box 70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4375" name="Text Box 71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4376" name="Text Box 72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4377" name="Line 73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78" name="Line 74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79" name="Text Box 75"/>
            <p:cNvSpPr txBox="1">
              <a:spLocks noChangeArrowheads="1"/>
            </p:cNvSpPr>
            <p:nvPr/>
          </p:nvSpPr>
          <p:spPr bwMode="auto">
            <a:xfrm>
              <a:off x="816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80" name="Text Box 76"/>
            <p:cNvSpPr txBox="1">
              <a:spLocks noChangeArrowheads="1"/>
            </p:cNvSpPr>
            <p:nvPr/>
          </p:nvSpPr>
          <p:spPr bwMode="auto">
            <a:xfrm>
              <a:off x="1255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81" name="Text Box 77"/>
            <p:cNvSpPr txBox="1">
              <a:spLocks noChangeArrowheads="1"/>
            </p:cNvSpPr>
            <p:nvPr/>
          </p:nvSpPr>
          <p:spPr bwMode="auto">
            <a:xfrm>
              <a:off x="48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82" name="Text Box 78"/>
            <p:cNvSpPr txBox="1">
              <a:spLocks noChangeArrowheads="1"/>
            </p:cNvSpPr>
            <p:nvPr/>
          </p:nvSpPr>
          <p:spPr bwMode="auto">
            <a:xfrm>
              <a:off x="487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83" name="Line 79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84" name="Line 80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85" name="Line 81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86" name="Line 82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87" name="Text Box 83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88" name="Rectangle 84"/>
            <p:cNvSpPr>
              <a:spLocks noChangeArrowheads="1"/>
            </p:cNvSpPr>
            <p:nvPr/>
          </p:nvSpPr>
          <p:spPr bwMode="auto">
            <a:xfrm>
              <a:off x="1008" y="1488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89" name="Rectangle 85"/>
            <p:cNvSpPr>
              <a:spLocks noChangeArrowheads="1"/>
            </p:cNvSpPr>
            <p:nvPr/>
          </p:nvSpPr>
          <p:spPr bwMode="auto">
            <a:xfrm>
              <a:off x="48" y="1920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90" name="Rectangle 86"/>
            <p:cNvSpPr>
              <a:spLocks noChangeArrowheads="1"/>
            </p:cNvSpPr>
            <p:nvPr/>
          </p:nvSpPr>
          <p:spPr bwMode="auto">
            <a:xfrm>
              <a:off x="1265" y="1969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91" name="Rectangle 87"/>
            <p:cNvSpPr>
              <a:spLocks noChangeArrowheads="1"/>
            </p:cNvSpPr>
            <p:nvPr/>
          </p:nvSpPr>
          <p:spPr bwMode="auto">
            <a:xfrm>
              <a:off x="816" y="1969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92" name="Rectangle 88"/>
            <p:cNvSpPr>
              <a:spLocks noChangeArrowheads="1"/>
            </p:cNvSpPr>
            <p:nvPr/>
          </p:nvSpPr>
          <p:spPr bwMode="auto">
            <a:xfrm>
              <a:off x="624" y="1920"/>
              <a:ext cx="223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sp>
        <p:nvSpPr>
          <p:cNvPr id="994393" name="Text Box 89"/>
          <p:cNvSpPr txBox="1">
            <a:spLocks noChangeArrowheads="1"/>
          </p:cNvSpPr>
          <p:nvPr/>
        </p:nvSpPr>
        <p:spPr bwMode="auto">
          <a:xfrm>
            <a:off x="4840288" y="4572000"/>
            <a:ext cx="36420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4394" name="Text Box 90"/>
          <p:cNvSpPr txBox="1">
            <a:spLocks noChangeArrowheads="1"/>
          </p:cNvSpPr>
          <p:nvPr/>
        </p:nvSpPr>
        <p:spPr bwMode="auto">
          <a:xfrm>
            <a:off x="5265738" y="5265738"/>
            <a:ext cx="325730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4395" name="Line 91"/>
          <p:cNvSpPr>
            <a:spLocks noChangeShapeType="1"/>
          </p:cNvSpPr>
          <p:nvPr/>
        </p:nvSpPr>
        <p:spPr bwMode="auto">
          <a:xfrm flipH="1">
            <a:off x="4579939" y="5045076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96" name="Line 92"/>
          <p:cNvSpPr>
            <a:spLocks noChangeShapeType="1"/>
          </p:cNvSpPr>
          <p:nvPr/>
        </p:nvSpPr>
        <p:spPr bwMode="auto">
          <a:xfrm>
            <a:off x="5197476" y="5045076"/>
            <a:ext cx="206375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97" name="Text Box 93"/>
          <p:cNvSpPr txBox="1">
            <a:spLocks noChangeArrowheads="1"/>
          </p:cNvSpPr>
          <p:nvPr/>
        </p:nvSpPr>
        <p:spPr bwMode="auto">
          <a:xfrm>
            <a:off x="5060950" y="6072188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98" name="Text Box 94"/>
          <p:cNvSpPr txBox="1">
            <a:spLocks noChangeArrowheads="1"/>
          </p:cNvSpPr>
          <p:nvPr/>
        </p:nvSpPr>
        <p:spPr bwMode="auto">
          <a:xfrm>
            <a:off x="5688013" y="6072188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99" name="Text Box 95"/>
          <p:cNvSpPr txBox="1">
            <a:spLocks noChangeArrowheads="1"/>
          </p:cNvSpPr>
          <p:nvPr/>
        </p:nvSpPr>
        <p:spPr bwMode="auto">
          <a:xfrm>
            <a:off x="4343400" y="5257800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400" name="Line 96"/>
          <p:cNvSpPr>
            <a:spLocks noChangeShapeType="1"/>
          </p:cNvSpPr>
          <p:nvPr/>
        </p:nvSpPr>
        <p:spPr bwMode="auto">
          <a:xfrm flipH="1">
            <a:off x="5265738" y="5705476"/>
            <a:ext cx="138112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401" name="Line 97"/>
          <p:cNvSpPr>
            <a:spLocks noChangeShapeType="1"/>
          </p:cNvSpPr>
          <p:nvPr/>
        </p:nvSpPr>
        <p:spPr bwMode="auto">
          <a:xfrm>
            <a:off x="5540375" y="5705476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402" name="Text Box 98"/>
          <p:cNvSpPr txBox="1">
            <a:spLocks noChangeArrowheads="1"/>
          </p:cNvSpPr>
          <p:nvPr/>
        </p:nvSpPr>
        <p:spPr bwMode="auto">
          <a:xfrm>
            <a:off x="4427538" y="4865688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403" name="Rectangle 99"/>
          <p:cNvSpPr>
            <a:spLocks noChangeArrowheads="1"/>
          </p:cNvSpPr>
          <p:nvPr/>
        </p:nvSpPr>
        <p:spPr bwMode="auto">
          <a:xfrm>
            <a:off x="5334000" y="48990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404" name="Rectangle 100"/>
          <p:cNvSpPr>
            <a:spLocks noChangeArrowheads="1"/>
          </p:cNvSpPr>
          <p:nvPr/>
        </p:nvSpPr>
        <p:spPr bwMode="auto">
          <a:xfrm>
            <a:off x="5702300" y="563245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405" name="Rectangle 101"/>
          <p:cNvSpPr>
            <a:spLocks noChangeArrowheads="1"/>
          </p:cNvSpPr>
          <p:nvPr/>
        </p:nvSpPr>
        <p:spPr bwMode="auto">
          <a:xfrm>
            <a:off x="5060950" y="5632450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991600" y="4572000"/>
            <a:ext cx="1265406" cy="1055132"/>
            <a:chOff x="7467600" y="4572000"/>
            <a:chExt cx="1265406" cy="1055132"/>
          </a:xfrm>
        </p:grpSpPr>
        <p:sp>
          <p:nvSpPr>
            <p:cNvPr id="994406" name="Text Box 102"/>
            <p:cNvSpPr txBox="1">
              <a:spLocks noChangeArrowheads="1"/>
            </p:cNvSpPr>
            <p:nvPr/>
          </p:nvSpPr>
          <p:spPr bwMode="auto">
            <a:xfrm>
              <a:off x="7926388" y="4572000"/>
              <a:ext cx="364202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4407" name="Line 103"/>
            <p:cNvSpPr>
              <a:spLocks noChangeShapeType="1"/>
            </p:cNvSpPr>
            <p:nvPr/>
          </p:nvSpPr>
          <p:spPr bwMode="auto">
            <a:xfrm flipH="1">
              <a:off x="7666038" y="5018088"/>
              <a:ext cx="274637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408" name="Line 104"/>
            <p:cNvSpPr>
              <a:spLocks noChangeShapeType="1"/>
            </p:cNvSpPr>
            <p:nvPr/>
          </p:nvSpPr>
          <p:spPr bwMode="auto">
            <a:xfrm>
              <a:off x="8283575" y="5018088"/>
              <a:ext cx="206375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409" name="Text Box 105"/>
            <p:cNvSpPr txBox="1">
              <a:spLocks noChangeArrowheads="1"/>
            </p:cNvSpPr>
            <p:nvPr/>
          </p:nvSpPr>
          <p:spPr bwMode="auto">
            <a:xfrm>
              <a:off x="8382000" y="5181600"/>
              <a:ext cx="325730" cy="3693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410" name="Text Box 106"/>
            <p:cNvSpPr txBox="1">
              <a:spLocks noChangeArrowheads="1"/>
            </p:cNvSpPr>
            <p:nvPr/>
          </p:nvSpPr>
          <p:spPr bwMode="auto">
            <a:xfrm>
              <a:off x="7467600" y="5257800"/>
              <a:ext cx="312906" cy="3693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411" name="Text Box 107"/>
            <p:cNvSpPr txBox="1">
              <a:spLocks noChangeArrowheads="1"/>
            </p:cNvSpPr>
            <p:nvPr/>
          </p:nvSpPr>
          <p:spPr bwMode="auto">
            <a:xfrm>
              <a:off x="7513638" y="4848225"/>
              <a:ext cx="32573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412" name="Rectangle 108"/>
            <p:cNvSpPr>
              <a:spLocks noChangeArrowheads="1"/>
            </p:cNvSpPr>
            <p:nvPr/>
          </p:nvSpPr>
          <p:spPr bwMode="auto">
            <a:xfrm>
              <a:off x="8420100" y="4879975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sp>
        <p:nvSpPr>
          <p:cNvPr id="994413" name="Text Box 109"/>
          <p:cNvSpPr txBox="1">
            <a:spLocks noChangeArrowheads="1"/>
          </p:cNvSpPr>
          <p:nvPr/>
        </p:nvSpPr>
        <p:spPr bwMode="auto">
          <a:xfrm>
            <a:off x="1736725" y="1866900"/>
            <a:ext cx="7344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AND</a:t>
            </a:r>
          </a:p>
        </p:txBody>
      </p:sp>
      <p:sp>
        <p:nvSpPr>
          <p:cNvPr id="994414" name="Text Box 110"/>
          <p:cNvSpPr txBox="1">
            <a:spLocks noChangeArrowheads="1"/>
          </p:cNvSpPr>
          <p:nvPr/>
        </p:nvSpPr>
        <p:spPr bwMode="auto">
          <a:xfrm>
            <a:off x="4022725" y="1943100"/>
            <a:ext cx="5196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OR</a:t>
            </a:r>
          </a:p>
        </p:txBody>
      </p:sp>
      <p:sp>
        <p:nvSpPr>
          <p:cNvPr id="994415" name="Text Box 111"/>
          <p:cNvSpPr txBox="1">
            <a:spLocks noChangeArrowheads="1"/>
          </p:cNvSpPr>
          <p:nvPr/>
        </p:nvSpPr>
        <p:spPr bwMode="auto">
          <a:xfrm>
            <a:off x="6096000" y="1978025"/>
            <a:ext cx="6735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XOR</a:t>
            </a:r>
          </a:p>
        </p:txBody>
      </p:sp>
      <p:sp>
        <p:nvSpPr>
          <p:cNvPr id="994416" name="Text Box 112"/>
          <p:cNvSpPr txBox="1">
            <a:spLocks noChangeArrowheads="1"/>
          </p:cNvSpPr>
          <p:nvPr/>
        </p:nvSpPr>
        <p:spPr bwMode="auto">
          <a:xfrm>
            <a:off x="1524001" y="4492625"/>
            <a:ext cx="9268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NAND</a:t>
            </a:r>
          </a:p>
        </p:txBody>
      </p:sp>
      <p:sp>
        <p:nvSpPr>
          <p:cNvPr id="994417" name="Text Box 113"/>
          <p:cNvSpPr txBox="1">
            <a:spLocks noChangeArrowheads="1"/>
          </p:cNvSpPr>
          <p:nvPr/>
        </p:nvSpPr>
        <p:spPr bwMode="auto">
          <a:xfrm>
            <a:off x="3733800" y="4492625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NOR</a:t>
            </a:r>
          </a:p>
        </p:txBody>
      </p:sp>
      <p:sp>
        <p:nvSpPr>
          <p:cNvPr id="994418" name="Text Box 114"/>
          <p:cNvSpPr txBox="1">
            <a:spLocks noChangeArrowheads="1"/>
          </p:cNvSpPr>
          <p:nvPr/>
        </p:nvSpPr>
        <p:spPr bwMode="auto">
          <a:xfrm>
            <a:off x="8763000" y="1905000"/>
            <a:ext cx="364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994419" name="Text Box 115"/>
          <p:cNvSpPr txBox="1">
            <a:spLocks noChangeArrowheads="1"/>
          </p:cNvSpPr>
          <p:nvPr/>
        </p:nvSpPr>
        <p:spPr bwMode="auto">
          <a:xfrm>
            <a:off x="6019801" y="4568825"/>
            <a:ext cx="8659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XNOR</a:t>
            </a:r>
          </a:p>
        </p:txBody>
      </p:sp>
      <p:sp>
        <p:nvSpPr>
          <p:cNvPr id="994420" name="Text Box 116"/>
          <p:cNvSpPr txBox="1">
            <a:spLocks noChangeArrowheads="1"/>
          </p:cNvSpPr>
          <p:nvPr/>
        </p:nvSpPr>
        <p:spPr bwMode="auto">
          <a:xfrm>
            <a:off x="8229601" y="4568825"/>
            <a:ext cx="9281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NOT A</a:t>
            </a:r>
          </a:p>
        </p:txBody>
      </p:sp>
      <p:sp>
        <p:nvSpPr>
          <p:cNvPr id="994421" name="Rectangle 117"/>
          <p:cNvSpPr>
            <a:spLocks noChangeArrowheads="1"/>
          </p:cNvSpPr>
          <p:nvPr/>
        </p:nvSpPr>
        <p:spPr bwMode="auto">
          <a:xfrm>
            <a:off x="5497401" y="1035814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/>
              <a:t>2</a:t>
            </a:r>
            <a:r>
              <a:rPr lang="en-US" sz="2000" baseline="30000" dirty="0"/>
              <a:t>2</a:t>
            </a:r>
            <a:r>
              <a:rPr lang="en-US" sz="2000" baseline="60000" dirty="0"/>
              <a:t>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F9706A-8408-8D47-9640-F4DE59E8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Expressiveness: 2 attribute </a:t>
            </a:r>
            <a:r>
              <a:rPr lang="en-US" dirty="0">
                <a:sym typeface="Wingdings" charset="0"/>
              </a:rPr>
              <a:t>    DTs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83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331" name="Group 3"/>
          <p:cNvGrpSpPr>
            <a:grpSpLocks/>
          </p:cNvGrpSpPr>
          <p:nvPr/>
        </p:nvGrpSpPr>
        <p:grpSpPr bwMode="auto">
          <a:xfrm>
            <a:off x="1465290" y="2007568"/>
            <a:ext cx="2052308" cy="1870290"/>
            <a:chOff x="48" y="1274"/>
            <a:chExt cx="1436" cy="1224"/>
          </a:xfrm>
        </p:grpSpPr>
        <p:sp>
          <p:nvSpPr>
            <p:cNvPr id="995332" name="Text Box 4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333" name="Text Box 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34" name="Text Box 6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35" name="Line 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36" name="Line 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37" name="Text Box 9"/>
            <p:cNvSpPr txBox="1">
              <a:spLocks noChangeArrowheads="1"/>
            </p:cNvSpPr>
            <p:nvPr/>
          </p:nvSpPr>
          <p:spPr bwMode="auto">
            <a:xfrm>
              <a:off x="816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38" name="Text Box 10"/>
            <p:cNvSpPr txBox="1">
              <a:spLocks noChangeArrowheads="1"/>
            </p:cNvSpPr>
            <p:nvPr/>
          </p:nvSpPr>
          <p:spPr bwMode="auto">
            <a:xfrm>
              <a:off x="1255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39" name="Text Box 11"/>
            <p:cNvSpPr txBox="1">
              <a:spLocks noChangeArrowheads="1"/>
            </p:cNvSpPr>
            <p:nvPr/>
          </p:nvSpPr>
          <p:spPr bwMode="auto">
            <a:xfrm>
              <a:off x="48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40" name="Text Box 12"/>
            <p:cNvSpPr txBox="1">
              <a:spLocks noChangeArrowheads="1"/>
            </p:cNvSpPr>
            <p:nvPr/>
          </p:nvSpPr>
          <p:spPr bwMode="auto">
            <a:xfrm>
              <a:off x="487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41" name="Line 1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42" name="Line 1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43" name="Line 1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44" name="Line 1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45" name="Text Box 17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46" name="Rectangle 18"/>
            <p:cNvSpPr>
              <a:spLocks noChangeArrowheads="1"/>
            </p:cNvSpPr>
            <p:nvPr/>
          </p:nvSpPr>
          <p:spPr bwMode="auto">
            <a:xfrm>
              <a:off x="1008" y="148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47" name="Rectangle 19"/>
            <p:cNvSpPr>
              <a:spLocks noChangeArrowheads="1"/>
            </p:cNvSpPr>
            <p:nvPr/>
          </p:nvSpPr>
          <p:spPr bwMode="auto">
            <a:xfrm>
              <a:off x="48" y="1920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48" name="Rectangle 20"/>
            <p:cNvSpPr>
              <a:spLocks noChangeArrowheads="1"/>
            </p:cNvSpPr>
            <p:nvPr/>
          </p:nvSpPr>
          <p:spPr bwMode="auto">
            <a:xfrm>
              <a:off x="1265" y="196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49" name="Rectangle 21"/>
            <p:cNvSpPr>
              <a:spLocks noChangeArrowheads="1"/>
            </p:cNvSpPr>
            <p:nvPr/>
          </p:nvSpPr>
          <p:spPr bwMode="auto">
            <a:xfrm>
              <a:off x="816" y="1968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50" name="Rectangle 22"/>
            <p:cNvSpPr>
              <a:spLocks noChangeArrowheads="1"/>
            </p:cNvSpPr>
            <p:nvPr/>
          </p:nvSpPr>
          <p:spPr bwMode="auto">
            <a:xfrm>
              <a:off x="624" y="1920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5351" name="Group 23"/>
          <p:cNvGrpSpPr>
            <a:grpSpLocks/>
          </p:cNvGrpSpPr>
          <p:nvPr/>
        </p:nvGrpSpPr>
        <p:grpSpPr bwMode="auto">
          <a:xfrm>
            <a:off x="6265890" y="2042493"/>
            <a:ext cx="2052308" cy="1783838"/>
            <a:chOff x="48" y="1274"/>
            <a:chExt cx="1436" cy="1239"/>
          </a:xfrm>
        </p:grpSpPr>
        <p:sp>
          <p:nvSpPr>
            <p:cNvPr id="995352" name="Text Box 24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353" name="Text Box 2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54" name="Text Box 26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55" name="Line 2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56" name="Line 2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57" name="Text Box 29"/>
            <p:cNvSpPr txBox="1">
              <a:spLocks noChangeArrowheads="1"/>
            </p:cNvSpPr>
            <p:nvPr/>
          </p:nvSpPr>
          <p:spPr bwMode="auto">
            <a:xfrm>
              <a:off x="815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58" name="Text Box 30"/>
            <p:cNvSpPr txBox="1">
              <a:spLocks noChangeArrowheads="1"/>
            </p:cNvSpPr>
            <p:nvPr/>
          </p:nvSpPr>
          <p:spPr bwMode="auto">
            <a:xfrm>
              <a:off x="1255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59" name="Text Box 31"/>
            <p:cNvSpPr txBox="1">
              <a:spLocks noChangeArrowheads="1"/>
            </p:cNvSpPr>
            <p:nvPr/>
          </p:nvSpPr>
          <p:spPr bwMode="auto">
            <a:xfrm>
              <a:off x="48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60" name="Text Box 32"/>
            <p:cNvSpPr txBox="1">
              <a:spLocks noChangeArrowheads="1"/>
            </p:cNvSpPr>
            <p:nvPr/>
          </p:nvSpPr>
          <p:spPr bwMode="auto">
            <a:xfrm>
              <a:off x="487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61" name="Line 3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62" name="Line 3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63" name="Line 3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64" name="Line 3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65" name="Text Box 37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66" name="Rectangle 38"/>
            <p:cNvSpPr>
              <a:spLocks noChangeArrowheads="1"/>
            </p:cNvSpPr>
            <p:nvPr/>
          </p:nvSpPr>
          <p:spPr bwMode="auto">
            <a:xfrm>
              <a:off x="1008" y="1488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67" name="Rectangle 39"/>
            <p:cNvSpPr>
              <a:spLocks noChangeArrowheads="1"/>
            </p:cNvSpPr>
            <p:nvPr/>
          </p:nvSpPr>
          <p:spPr bwMode="auto">
            <a:xfrm>
              <a:off x="48" y="1920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68" name="Rectangle 40"/>
            <p:cNvSpPr>
              <a:spLocks noChangeArrowheads="1"/>
            </p:cNvSpPr>
            <p:nvPr/>
          </p:nvSpPr>
          <p:spPr bwMode="auto">
            <a:xfrm>
              <a:off x="1265" y="1969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69" name="Rectangle 41"/>
            <p:cNvSpPr>
              <a:spLocks noChangeArrowheads="1"/>
            </p:cNvSpPr>
            <p:nvPr/>
          </p:nvSpPr>
          <p:spPr bwMode="auto">
            <a:xfrm>
              <a:off x="816" y="1969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70" name="Rectangle 42"/>
            <p:cNvSpPr>
              <a:spLocks noChangeArrowheads="1"/>
            </p:cNvSpPr>
            <p:nvPr/>
          </p:nvSpPr>
          <p:spPr bwMode="auto">
            <a:xfrm>
              <a:off x="624" y="1920"/>
              <a:ext cx="223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5371" name="Group 43"/>
          <p:cNvGrpSpPr>
            <a:grpSpLocks/>
          </p:cNvGrpSpPr>
          <p:nvPr/>
        </p:nvGrpSpPr>
        <p:grpSpPr bwMode="auto">
          <a:xfrm>
            <a:off x="3751290" y="1966293"/>
            <a:ext cx="2052308" cy="1870290"/>
            <a:chOff x="48" y="1274"/>
            <a:chExt cx="1436" cy="1224"/>
          </a:xfrm>
        </p:grpSpPr>
        <p:sp>
          <p:nvSpPr>
            <p:cNvPr id="995372" name="Text Box 44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373" name="Text Box 4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74" name="Text Box 46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75" name="Line 4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76" name="Line 4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77" name="Text Box 49"/>
            <p:cNvSpPr txBox="1">
              <a:spLocks noChangeArrowheads="1"/>
            </p:cNvSpPr>
            <p:nvPr/>
          </p:nvSpPr>
          <p:spPr bwMode="auto">
            <a:xfrm>
              <a:off x="816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78" name="Text Box 50"/>
            <p:cNvSpPr txBox="1">
              <a:spLocks noChangeArrowheads="1"/>
            </p:cNvSpPr>
            <p:nvPr/>
          </p:nvSpPr>
          <p:spPr bwMode="auto">
            <a:xfrm>
              <a:off x="1255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79" name="Text Box 51"/>
            <p:cNvSpPr txBox="1">
              <a:spLocks noChangeArrowheads="1"/>
            </p:cNvSpPr>
            <p:nvPr/>
          </p:nvSpPr>
          <p:spPr bwMode="auto">
            <a:xfrm>
              <a:off x="48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80" name="Text Box 52"/>
            <p:cNvSpPr txBox="1">
              <a:spLocks noChangeArrowheads="1"/>
            </p:cNvSpPr>
            <p:nvPr/>
          </p:nvSpPr>
          <p:spPr bwMode="auto">
            <a:xfrm>
              <a:off x="487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81" name="Line 5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82" name="Line 5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83" name="Line 5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84" name="Line 5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85" name="Text Box 57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86" name="Rectangle 58"/>
            <p:cNvSpPr>
              <a:spLocks noChangeArrowheads="1"/>
            </p:cNvSpPr>
            <p:nvPr/>
          </p:nvSpPr>
          <p:spPr bwMode="auto">
            <a:xfrm>
              <a:off x="1008" y="148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87" name="Rectangle 59"/>
            <p:cNvSpPr>
              <a:spLocks noChangeArrowheads="1"/>
            </p:cNvSpPr>
            <p:nvPr/>
          </p:nvSpPr>
          <p:spPr bwMode="auto">
            <a:xfrm>
              <a:off x="48" y="1920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88" name="Rectangle 60"/>
            <p:cNvSpPr>
              <a:spLocks noChangeArrowheads="1"/>
            </p:cNvSpPr>
            <p:nvPr/>
          </p:nvSpPr>
          <p:spPr bwMode="auto">
            <a:xfrm>
              <a:off x="1265" y="196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89" name="Rectangle 61"/>
            <p:cNvSpPr>
              <a:spLocks noChangeArrowheads="1"/>
            </p:cNvSpPr>
            <p:nvPr/>
          </p:nvSpPr>
          <p:spPr bwMode="auto">
            <a:xfrm>
              <a:off x="816" y="1968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90" name="Rectangle 62"/>
            <p:cNvSpPr>
              <a:spLocks noChangeArrowheads="1"/>
            </p:cNvSpPr>
            <p:nvPr/>
          </p:nvSpPr>
          <p:spPr bwMode="auto">
            <a:xfrm>
              <a:off x="624" y="1920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5391" name="Group 63"/>
          <p:cNvGrpSpPr>
            <a:grpSpLocks/>
          </p:cNvGrpSpPr>
          <p:nvPr/>
        </p:nvGrpSpPr>
        <p:grpSpPr bwMode="auto">
          <a:xfrm>
            <a:off x="1541490" y="4633293"/>
            <a:ext cx="2052618" cy="1783838"/>
            <a:chOff x="48" y="1274"/>
            <a:chExt cx="1436" cy="1239"/>
          </a:xfrm>
        </p:grpSpPr>
        <p:sp>
          <p:nvSpPr>
            <p:cNvPr id="995392" name="Text Box 64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393" name="Text Box 6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94" name="Text Box 66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95" name="Line 6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96" name="Line 6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97" name="Text Box 69"/>
            <p:cNvSpPr txBox="1">
              <a:spLocks noChangeArrowheads="1"/>
            </p:cNvSpPr>
            <p:nvPr/>
          </p:nvSpPr>
          <p:spPr bwMode="auto">
            <a:xfrm>
              <a:off x="815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98" name="Text Box 70"/>
            <p:cNvSpPr txBox="1">
              <a:spLocks noChangeArrowheads="1"/>
            </p:cNvSpPr>
            <p:nvPr/>
          </p:nvSpPr>
          <p:spPr bwMode="auto">
            <a:xfrm>
              <a:off x="1255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99" name="Text Box 71"/>
            <p:cNvSpPr txBox="1">
              <a:spLocks noChangeArrowheads="1"/>
            </p:cNvSpPr>
            <p:nvPr/>
          </p:nvSpPr>
          <p:spPr bwMode="auto">
            <a:xfrm>
              <a:off x="48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00" name="Text Box 72"/>
            <p:cNvSpPr txBox="1">
              <a:spLocks noChangeArrowheads="1"/>
            </p:cNvSpPr>
            <p:nvPr/>
          </p:nvSpPr>
          <p:spPr bwMode="auto">
            <a:xfrm>
              <a:off x="487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01" name="Line 7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02" name="Line 7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03" name="Line 7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04" name="Line 7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05" name="Text Box 77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06" name="Rectangle 78"/>
            <p:cNvSpPr>
              <a:spLocks noChangeArrowheads="1"/>
            </p:cNvSpPr>
            <p:nvPr/>
          </p:nvSpPr>
          <p:spPr bwMode="auto">
            <a:xfrm>
              <a:off x="1008" y="1488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07" name="Rectangle 79"/>
            <p:cNvSpPr>
              <a:spLocks noChangeArrowheads="1"/>
            </p:cNvSpPr>
            <p:nvPr/>
          </p:nvSpPr>
          <p:spPr bwMode="auto">
            <a:xfrm>
              <a:off x="48" y="1920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08" name="Rectangle 80"/>
            <p:cNvSpPr>
              <a:spLocks noChangeArrowheads="1"/>
            </p:cNvSpPr>
            <p:nvPr/>
          </p:nvSpPr>
          <p:spPr bwMode="auto">
            <a:xfrm>
              <a:off x="1265" y="1969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09" name="Rectangle 81"/>
            <p:cNvSpPr>
              <a:spLocks noChangeArrowheads="1"/>
            </p:cNvSpPr>
            <p:nvPr/>
          </p:nvSpPr>
          <p:spPr bwMode="auto">
            <a:xfrm>
              <a:off x="816" y="1969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10" name="Rectangle 82"/>
            <p:cNvSpPr>
              <a:spLocks noChangeArrowheads="1"/>
            </p:cNvSpPr>
            <p:nvPr/>
          </p:nvSpPr>
          <p:spPr bwMode="auto">
            <a:xfrm>
              <a:off x="624" y="1920"/>
              <a:ext cx="223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5411" name="Group 83"/>
          <p:cNvGrpSpPr>
            <a:grpSpLocks/>
          </p:cNvGrpSpPr>
          <p:nvPr/>
        </p:nvGrpSpPr>
        <p:grpSpPr bwMode="auto">
          <a:xfrm>
            <a:off x="6189690" y="4480893"/>
            <a:ext cx="2052618" cy="1870290"/>
            <a:chOff x="48" y="1274"/>
            <a:chExt cx="1436" cy="1224"/>
          </a:xfrm>
        </p:grpSpPr>
        <p:sp>
          <p:nvSpPr>
            <p:cNvPr id="995412" name="Text Box 84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413" name="Text Box 8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14" name="Text Box 86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15" name="Line 8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16" name="Line 8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17" name="Text Box 89"/>
            <p:cNvSpPr txBox="1">
              <a:spLocks noChangeArrowheads="1"/>
            </p:cNvSpPr>
            <p:nvPr/>
          </p:nvSpPr>
          <p:spPr bwMode="auto">
            <a:xfrm>
              <a:off x="816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18" name="Text Box 90"/>
            <p:cNvSpPr txBox="1">
              <a:spLocks noChangeArrowheads="1"/>
            </p:cNvSpPr>
            <p:nvPr/>
          </p:nvSpPr>
          <p:spPr bwMode="auto">
            <a:xfrm>
              <a:off x="1255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19" name="Text Box 91"/>
            <p:cNvSpPr txBox="1">
              <a:spLocks noChangeArrowheads="1"/>
            </p:cNvSpPr>
            <p:nvPr/>
          </p:nvSpPr>
          <p:spPr bwMode="auto">
            <a:xfrm>
              <a:off x="48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20" name="Text Box 92"/>
            <p:cNvSpPr txBox="1">
              <a:spLocks noChangeArrowheads="1"/>
            </p:cNvSpPr>
            <p:nvPr/>
          </p:nvSpPr>
          <p:spPr bwMode="auto">
            <a:xfrm>
              <a:off x="487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21" name="Line 9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22" name="Line 9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23" name="Line 9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24" name="Line 9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25" name="Text Box 97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26" name="Rectangle 98"/>
            <p:cNvSpPr>
              <a:spLocks noChangeArrowheads="1"/>
            </p:cNvSpPr>
            <p:nvPr/>
          </p:nvSpPr>
          <p:spPr bwMode="auto">
            <a:xfrm>
              <a:off x="1008" y="148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27" name="Rectangle 99"/>
            <p:cNvSpPr>
              <a:spLocks noChangeArrowheads="1"/>
            </p:cNvSpPr>
            <p:nvPr/>
          </p:nvSpPr>
          <p:spPr bwMode="auto">
            <a:xfrm>
              <a:off x="48" y="1920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28" name="Rectangle 100"/>
            <p:cNvSpPr>
              <a:spLocks noChangeArrowheads="1"/>
            </p:cNvSpPr>
            <p:nvPr/>
          </p:nvSpPr>
          <p:spPr bwMode="auto">
            <a:xfrm>
              <a:off x="1265" y="196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29" name="Rectangle 101"/>
            <p:cNvSpPr>
              <a:spLocks noChangeArrowheads="1"/>
            </p:cNvSpPr>
            <p:nvPr/>
          </p:nvSpPr>
          <p:spPr bwMode="auto">
            <a:xfrm>
              <a:off x="816" y="1968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30" name="Rectangle 102"/>
            <p:cNvSpPr>
              <a:spLocks noChangeArrowheads="1"/>
            </p:cNvSpPr>
            <p:nvPr/>
          </p:nvSpPr>
          <p:spPr bwMode="auto">
            <a:xfrm>
              <a:off x="624" y="1920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5431" name="Group 103"/>
          <p:cNvGrpSpPr>
            <a:grpSpLocks/>
          </p:cNvGrpSpPr>
          <p:nvPr/>
        </p:nvGrpSpPr>
        <p:grpSpPr bwMode="auto">
          <a:xfrm>
            <a:off x="8437590" y="2042493"/>
            <a:ext cx="2052618" cy="1783838"/>
            <a:chOff x="48" y="1274"/>
            <a:chExt cx="1436" cy="1239"/>
          </a:xfrm>
        </p:grpSpPr>
        <p:sp>
          <p:nvSpPr>
            <p:cNvPr id="995432" name="Text Box 104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433" name="Text Box 10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34" name="Text Box 106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35" name="Line 10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36" name="Line 10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37" name="Text Box 109"/>
            <p:cNvSpPr txBox="1">
              <a:spLocks noChangeArrowheads="1"/>
            </p:cNvSpPr>
            <p:nvPr/>
          </p:nvSpPr>
          <p:spPr bwMode="auto">
            <a:xfrm>
              <a:off x="817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38" name="Text Box 110"/>
            <p:cNvSpPr txBox="1">
              <a:spLocks noChangeArrowheads="1"/>
            </p:cNvSpPr>
            <p:nvPr/>
          </p:nvSpPr>
          <p:spPr bwMode="auto">
            <a:xfrm>
              <a:off x="1255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39" name="Text Box 111"/>
            <p:cNvSpPr txBox="1">
              <a:spLocks noChangeArrowheads="1"/>
            </p:cNvSpPr>
            <p:nvPr/>
          </p:nvSpPr>
          <p:spPr bwMode="auto">
            <a:xfrm>
              <a:off x="48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40" name="Text Box 112"/>
            <p:cNvSpPr txBox="1">
              <a:spLocks noChangeArrowheads="1"/>
            </p:cNvSpPr>
            <p:nvPr/>
          </p:nvSpPr>
          <p:spPr bwMode="auto">
            <a:xfrm>
              <a:off x="487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41" name="Line 11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42" name="Line 11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43" name="Line 11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44" name="Line 11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45" name="Text Box 117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46" name="Rectangle 118"/>
            <p:cNvSpPr>
              <a:spLocks noChangeArrowheads="1"/>
            </p:cNvSpPr>
            <p:nvPr/>
          </p:nvSpPr>
          <p:spPr bwMode="auto">
            <a:xfrm>
              <a:off x="1008" y="1488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47" name="Rectangle 119"/>
            <p:cNvSpPr>
              <a:spLocks noChangeArrowheads="1"/>
            </p:cNvSpPr>
            <p:nvPr/>
          </p:nvSpPr>
          <p:spPr bwMode="auto">
            <a:xfrm>
              <a:off x="48" y="1920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48" name="Rectangle 120"/>
            <p:cNvSpPr>
              <a:spLocks noChangeArrowheads="1"/>
            </p:cNvSpPr>
            <p:nvPr/>
          </p:nvSpPr>
          <p:spPr bwMode="auto">
            <a:xfrm>
              <a:off x="1265" y="1969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49" name="Rectangle 121"/>
            <p:cNvSpPr>
              <a:spLocks noChangeArrowheads="1"/>
            </p:cNvSpPr>
            <p:nvPr/>
          </p:nvSpPr>
          <p:spPr bwMode="auto">
            <a:xfrm>
              <a:off x="816" y="1969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50" name="Rectangle 122"/>
            <p:cNvSpPr>
              <a:spLocks noChangeArrowheads="1"/>
            </p:cNvSpPr>
            <p:nvPr/>
          </p:nvSpPr>
          <p:spPr bwMode="auto">
            <a:xfrm>
              <a:off x="624" y="1920"/>
              <a:ext cx="223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5451" name="Group 123"/>
          <p:cNvGrpSpPr>
            <a:grpSpLocks/>
          </p:cNvGrpSpPr>
          <p:nvPr/>
        </p:nvGrpSpPr>
        <p:grpSpPr bwMode="auto">
          <a:xfrm>
            <a:off x="3827490" y="4557093"/>
            <a:ext cx="2052618" cy="1870290"/>
            <a:chOff x="48" y="1274"/>
            <a:chExt cx="1436" cy="1224"/>
          </a:xfrm>
        </p:grpSpPr>
        <p:sp>
          <p:nvSpPr>
            <p:cNvPr id="995452" name="Text Box 124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453" name="Text Box 12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54" name="Text Box 126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55" name="Line 12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56" name="Line 12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57" name="Text Box 129"/>
            <p:cNvSpPr txBox="1">
              <a:spLocks noChangeArrowheads="1"/>
            </p:cNvSpPr>
            <p:nvPr/>
          </p:nvSpPr>
          <p:spPr bwMode="auto">
            <a:xfrm>
              <a:off x="816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58" name="Text Box 130"/>
            <p:cNvSpPr txBox="1">
              <a:spLocks noChangeArrowheads="1"/>
            </p:cNvSpPr>
            <p:nvPr/>
          </p:nvSpPr>
          <p:spPr bwMode="auto">
            <a:xfrm>
              <a:off x="1255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59" name="Text Box 131"/>
            <p:cNvSpPr txBox="1">
              <a:spLocks noChangeArrowheads="1"/>
            </p:cNvSpPr>
            <p:nvPr/>
          </p:nvSpPr>
          <p:spPr bwMode="auto">
            <a:xfrm>
              <a:off x="48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60" name="Text Box 132"/>
            <p:cNvSpPr txBox="1">
              <a:spLocks noChangeArrowheads="1"/>
            </p:cNvSpPr>
            <p:nvPr/>
          </p:nvSpPr>
          <p:spPr bwMode="auto">
            <a:xfrm>
              <a:off x="487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61" name="Line 13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62" name="Line 13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63" name="Line 13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64" name="Line 13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65" name="Text Box 137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66" name="Rectangle 138"/>
            <p:cNvSpPr>
              <a:spLocks noChangeArrowheads="1"/>
            </p:cNvSpPr>
            <p:nvPr/>
          </p:nvSpPr>
          <p:spPr bwMode="auto">
            <a:xfrm>
              <a:off x="1008" y="148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67" name="Rectangle 139"/>
            <p:cNvSpPr>
              <a:spLocks noChangeArrowheads="1"/>
            </p:cNvSpPr>
            <p:nvPr/>
          </p:nvSpPr>
          <p:spPr bwMode="auto">
            <a:xfrm>
              <a:off x="48" y="1920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68" name="Rectangle 140"/>
            <p:cNvSpPr>
              <a:spLocks noChangeArrowheads="1"/>
            </p:cNvSpPr>
            <p:nvPr/>
          </p:nvSpPr>
          <p:spPr bwMode="auto">
            <a:xfrm>
              <a:off x="1265" y="196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69" name="Rectangle 141"/>
            <p:cNvSpPr>
              <a:spLocks noChangeArrowheads="1"/>
            </p:cNvSpPr>
            <p:nvPr/>
          </p:nvSpPr>
          <p:spPr bwMode="auto">
            <a:xfrm>
              <a:off x="816" y="1968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70" name="Rectangle 142"/>
            <p:cNvSpPr>
              <a:spLocks noChangeArrowheads="1"/>
            </p:cNvSpPr>
            <p:nvPr/>
          </p:nvSpPr>
          <p:spPr bwMode="auto">
            <a:xfrm>
              <a:off x="624" y="1920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5471" name="Group 143"/>
          <p:cNvGrpSpPr>
            <a:grpSpLocks/>
          </p:cNvGrpSpPr>
          <p:nvPr/>
        </p:nvGrpSpPr>
        <p:grpSpPr bwMode="auto">
          <a:xfrm>
            <a:off x="8437590" y="4557093"/>
            <a:ext cx="2052308" cy="1783838"/>
            <a:chOff x="48" y="1274"/>
            <a:chExt cx="1436" cy="1239"/>
          </a:xfrm>
        </p:grpSpPr>
        <p:sp>
          <p:nvSpPr>
            <p:cNvPr id="995472" name="Text Box 144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473" name="Text Box 14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74" name="Text Box 146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75" name="Line 14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76" name="Line 14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77" name="Text Box 149"/>
            <p:cNvSpPr txBox="1">
              <a:spLocks noChangeArrowheads="1"/>
            </p:cNvSpPr>
            <p:nvPr/>
          </p:nvSpPr>
          <p:spPr bwMode="auto">
            <a:xfrm>
              <a:off x="815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78" name="Text Box 150"/>
            <p:cNvSpPr txBox="1">
              <a:spLocks noChangeArrowheads="1"/>
            </p:cNvSpPr>
            <p:nvPr/>
          </p:nvSpPr>
          <p:spPr bwMode="auto">
            <a:xfrm>
              <a:off x="1255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79" name="Text Box 151"/>
            <p:cNvSpPr txBox="1">
              <a:spLocks noChangeArrowheads="1"/>
            </p:cNvSpPr>
            <p:nvPr/>
          </p:nvSpPr>
          <p:spPr bwMode="auto">
            <a:xfrm>
              <a:off x="48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80" name="Text Box 152"/>
            <p:cNvSpPr txBox="1">
              <a:spLocks noChangeArrowheads="1"/>
            </p:cNvSpPr>
            <p:nvPr/>
          </p:nvSpPr>
          <p:spPr bwMode="auto">
            <a:xfrm>
              <a:off x="487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81" name="Line 15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82" name="Line 15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83" name="Line 15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84" name="Line 15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85" name="Text Box 157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86" name="Rectangle 158"/>
            <p:cNvSpPr>
              <a:spLocks noChangeArrowheads="1"/>
            </p:cNvSpPr>
            <p:nvPr/>
          </p:nvSpPr>
          <p:spPr bwMode="auto">
            <a:xfrm>
              <a:off x="1008" y="1488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87" name="Rectangle 159"/>
            <p:cNvSpPr>
              <a:spLocks noChangeArrowheads="1"/>
            </p:cNvSpPr>
            <p:nvPr/>
          </p:nvSpPr>
          <p:spPr bwMode="auto">
            <a:xfrm>
              <a:off x="48" y="1920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88" name="Rectangle 160"/>
            <p:cNvSpPr>
              <a:spLocks noChangeArrowheads="1"/>
            </p:cNvSpPr>
            <p:nvPr/>
          </p:nvSpPr>
          <p:spPr bwMode="auto">
            <a:xfrm>
              <a:off x="1265" y="1969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89" name="Rectangle 161"/>
            <p:cNvSpPr>
              <a:spLocks noChangeArrowheads="1"/>
            </p:cNvSpPr>
            <p:nvPr/>
          </p:nvSpPr>
          <p:spPr bwMode="auto">
            <a:xfrm>
              <a:off x="816" y="1969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90" name="Rectangle 162"/>
            <p:cNvSpPr>
              <a:spLocks noChangeArrowheads="1"/>
            </p:cNvSpPr>
            <p:nvPr/>
          </p:nvSpPr>
          <p:spPr bwMode="auto">
            <a:xfrm>
              <a:off x="624" y="1920"/>
              <a:ext cx="223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sp>
        <p:nvSpPr>
          <p:cNvPr id="995491" name="Text Box 163"/>
          <p:cNvSpPr txBox="1">
            <a:spLocks noChangeArrowheads="1"/>
          </p:cNvSpPr>
          <p:nvPr/>
        </p:nvSpPr>
        <p:spPr bwMode="auto">
          <a:xfrm>
            <a:off x="1389091" y="1582118"/>
            <a:ext cx="17407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 AND-NOT B</a:t>
            </a:r>
          </a:p>
        </p:txBody>
      </p:sp>
      <p:sp>
        <p:nvSpPr>
          <p:cNvPr id="995492" name="Text Box 164"/>
          <p:cNvSpPr txBox="1">
            <a:spLocks noChangeArrowheads="1"/>
          </p:cNvSpPr>
          <p:nvPr/>
        </p:nvSpPr>
        <p:spPr bwMode="auto">
          <a:xfrm>
            <a:off x="3903691" y="1582118"/>
            <a:ext cx="17131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NOT A AND B</a:t>
            </a:r>
          </a:p>
        </p:txBody>
      </p:sp>
      <p:sp>
        <p:nvSpPr>
          <p:cNvPr id="995493" name="Text Box 165"/>
          <p:cNvSpPr txBox="1">
            <a:spLocks noChangeArrowheads="1"/>
          </p:cNvSpPr>
          <p:nvPr/>
        </p:nvSpPr>
        <p:spPr bwMode="auto">
          <a:xfrm>
            <a:off x="6723090" y="150591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995494" name="Text Box 166"/>
          <p:cNvSpPr txBox="1">
            <a:spLocks noChangeArrowheads="1"/>
          </p:cNvSpPr>
          <p:nvPr/>
        </p:nvSpPr>
        <p:spPr bwMode="auto">
          <a:xfrm>
            <a:off x="1389091" y="4249118"/>
            <a:ext cx="15099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 OR NOT B</a:t>
            </a:r>
          </a:p>
        </p:txBody>
      </p:sp>
      <p:sp>
        <p:nvSpPr>
          <p:cNvPr id="995495" name="Text Box 167"/>
          <p:cNvSpPr txBox="1">
            <a:spLocks noChangeArrowheads="1"/>
          </p:cNvSpPr>
          <p:nvPr/>
        </p:nvSpPr>
        <p:spPr bwMode="auto">
          <a:xfrm>
            <a:off x="3675090" y="4228480"/>
            <a:ext cx="15093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NOR A OR B</a:t>
            </a:r>
          </a:p>
        </p:txBody>
      </p:sp>
      <p:sp>
        <p:nvSpPr>
          <p:cNvPr id="995496" name="Text Box 168"/>
          <p:cNvSpPr txBox="1">
            <a:spLocks noChangeArrowheads="1"/>
          </p:cNvSpPr>
          <p:nvPr/>
        </p:nvSpPr>
        <p:spPr bwMode="auto">
          <a:xfrm>
            <a:off x="8247091" y="1582118"/>
            <a:ext cx="8002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TRUE</a:t>
            </a:r>
          </a:p>
        </p:txBody>
      </p:sp>
      <p:sp>
        <p:nvSpPr>
          <p:cNvPr id="995497" name="Text Box 169"/>
          <p:cNvSpPr txBox="1">
            <a:spLocks noChangeArrowheads="1"/>
          </p:cNvSpPr>
          <p:nvPr/>
        </p:nvSpPr>
        <p:spPr bwMode="auto">
          <a:xfrm>
            <a:off x="8170890" y="4401518"/>
            <a:ext cx="88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FALSE</a:t>
            </a:r>
          </a:p>
        </p:txBody>
      </p:sp>
      <p:sp>
        <p:nvSpPr>
          <p:cNvPr id="995498" name="Text Box 170"/>
          <p:cNvSpPr txBox="1">
            <a:spLocks noChangeArrowheads="1"/>
          </p:cNvSpPr>
          <p:nvPr/>
        </p:nvSpPr>
        <p:spPr bwMode="auto">
          <a:xfrm>
            <a:off x="6037291" y="4228480"/>
            <a:ext cx="8980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NOT B</a:t>
            </a:r>
          </a:p>
        </p:txBody>
      </p:sp>
      <p:sp>
        <p:nvSpPr>
          <p:cNvPr id="995500" name="Rectangle 172"/>
          <p:cNvSpPr>
            <a:spLocks noChangeArrowheads="1"/>
          </p:cNvSpPr>
          <p:nvPr/>
        </p:nvSpPr>
        <p:spPr bwMode="auto">
          <a:xfrm>
            <a:off x="5510350" y="1049278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/>
              <a:t>2</a:t>
            </a:r>
            <a:r>
              <a:rPr lang="en-US" sz="2000" baseline="30000" dirty="0"/>
              <a:t>2</a:t>
            </a:r>
            <a:r>
              <a:rPr lang="en-US" sz="2000" baseline="60000" dirty="0"/>
              <a:t>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300B8E-E80A-9B4E-82BA-C050AB8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Expressiveness: 2 attribute </a:t>
            </a:r>
            <a:r>
              <a:rPr lang="en-US" dirty="0">
                <a:sym typeface="Wingdings" charset="0"/>
              </a:rPr>
              <a:t>    DTs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505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228600"/>
            <a:ext cx="7772400" cy="11430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996355" name="Text Box 3"/>
          <p:cNvSpPr txBox="1">
            <a:spLocks noChangeArrowheads="1"/>
          </p:cNvSpPr>
          <p:nvPr/>
        </p:nvSpPr>
        <p:spPr bwMode="auto">
          <a:xfrm>
            <a:off x="2328186" y="2129931"/>
            <a:ext cx="36420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6356" name="Text Box 4"/>
          <p:cNvSpPr txBox="1">
            <a:spLocks noChangeArrowheads="1"/>
          </p:cNvSpPr>
          <p:nvPr/>
        </p:nvSpPr>
        <p:spPr bwMode="auto">
          <a:xfrm>
            <a:off x="1861461" y="2823668"/>
            <a:ext cx="37306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6357" name="Line 5"/>
          <p:cNvSpPr>
            <a:spLocks noChangeShapeType="1"/>
          </p:cNvSpPr>
          <p:nvPr/>
        </p:nvSpPr>
        <p:spPr bwMode="auto">
          <a:xfrm flipH="1">
            <a:off x="2067837" y="2603006"/>
            <a:ext cx="27463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58" name="Line 6"/>
          <p:cNvSpPr>
            <a:spLocks noChangeShapeType="1"/>
          </p:cNvSpPr>
          <p:nvPr/>
        </p:nvSpPr>
        <p:spPr bwMode="auto">
          <a:xfrm>
            <a:off x="2685373" y="2603006"/>
            <a:ext cx="204788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59" name="Text Box 7"/>
          <p:cNvSpPr txBox="1">
            <a:spLocks noChangeArrowheads="1"/>
          </p:cNvSpPr>
          <p:nvPr/>
        </p:nvSpPr>
        <p:spPr bwMode="auto">
          <a:xfrm>
            <a:off x="2745698" y="2826843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360" name="Text Box 8"/>
          <p:cNvSpPr txBox="1">
            <a:spLocks noChangeArrowheads="1"/>
          </p:cNvSpPr>
          <p:nvPr/>
        </p:nvSpPr>
        <p:spPr bwMode="auto">
          <a:xfrm>
            <a:off x="1450298" y="3630118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361" name="Text Box 9"/>
          <p:cNvSpPr txBox="1">
            <a:spLocks noChangeArrowheads="1"/>
          </p:cNvSpPr>
          <p:nvPr/>
        </p:nvSpPr>
        <p:spPr bwMode="auto">
          <a:xfrm>
            <a:off x="2077361" y="3630118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362" name="Line 10"/>
          <p:cNvSpPr>
            <a:spLocks noChangeShapeType="1"/>
          </p:cNvSpPr>
          <p:nvPr/>
        </p:nvSpPr>
        <p:spPr bwMode="auto">
          <a:xfrm flipH="1">
            <a:off x="1586823" y="3263406"/>
            <a:ext cx="274638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63" name="Line 11"/>
          <p:cNvSpPr>
            <a:spLocks noChangeShapeType="1"/>
          </p:cNvSpPr>
          <p:nvPr/>
        </p:nvSpPr>
        <p:spPr bwMode="auto">
          <a:xfrm>
            <a:off x="2204361" y="3263406"/>
            <a:ext cx="138112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64" name="Text Box 12"/>
          <p:cNvSpPr txBox="1">
            <a:spLocks noChangeArrowheads="1"/>
          </p:cNvSpPr>
          <p:nvPr/>
        </p:nvSpPr>
        <p:spPr bwMode="auto">
          <a:xfrm>
            <a:off x="1915436" y="2423618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365" name="Rectangle 13"/>
          <p:cNvSpPr>
            <a:spLocks noChangeArrowheads="1"/>
          </p:cNvSpPr>
          <p:nvPr/>
        </p:nvSpPr>
        <p:spPr bwMode="auto">
          <a:xfrm>
            <a:off x="2821898" y="245695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366" name="Rectangle 14"/>
          <p:cNvSpPr>
            <a:spLocks noChangeArrowheads="1"/>
          </p:cNvSpPr>
          <p:nvPr/>
        </p:nvSpPr>
        <p:spPr bwMode="auto">
          <a:xfrm>
            <a:off x="1450298" y="3117356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367" name="Rectangle 15"/>
          <p:cNvSpPr>
            <a:spLocks noChangeArrowheads="1"/>
          </p:cNvSpPr>
          <p:nvPr/>
        </p:nvSpPr>
        <p:spPr bwMode="auto">
          <a:xfrm>
            <a:off x="2274211" y="311735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388" name="Text Box 36"/>
          <p:cNvSpPr txBox="1">
            <a:spLocks noChangeArrowheads="1"/>
          </p:cNvSpPr>
          <p:nvPr/>
        </p:nvSpPr>
        <p:spPr bwMode="auto">
          <a:xfrm>
            <a:off x="4614186" y="2088656"/>
            <a:ext cx="36420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6389" name="Text Box 37"/>
          <p:cNvSpPr txBox="1">
            <a:spLocks noChangeArrowheads="1"/>
          </p:cNvSpPr>
          <p:nvPr/>
        </p:nvSpPr>
        <p:spPr bwMode="auto">
          <a:xfrm>
            <a:off x="5039636" y="2782393"/>
            <a:ext cx="325730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6390" name="Line 38"/>
          <p:cNvSpPr>
            <a:spLocks noChangeShapeType="1"/>
          </p:cNvSpPr>
          <p:nvPr/>
        </p:nvSpPr>
        <p:spPr bwMode="auto">
          <a:xfrm flipH="1">
            <a:off x="4353837" y="2561731"/>
            <a:ext cx="27463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91" name="Line 39"/>
          <p:cNvSpPr>
            <a:spLocks noChangeShapeType="1"/>
          </p:cNvSpPr>
          <p:nvPr/>
        </p:nvSpPr>
        <p:spPr bwMode="auto">
          <a:xfrm>
            <a:off x="4971373" y="2561731"/>
            <a:ext cx="204788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92" name="Text Box 40"/>
          <p:cNvSpPr txBox="1">
            <a:spLocks noChangeArrowheads="1"/>
          </p:cNvSpPr>
          <p:nvPr/>
        </p:nvSpPr>
        <p:spPr bwMode="auto">
          <a:xfrm>
            <a:off x="4833261" y="3588843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393" name="Text Box 41"/>
          <p:cNvSpPr txBox="1">
            <a:spLocks noChangeArrowheads="1"/>
          </p:cNvSpPr>
          <p:nvPr/>
        </p:nvSpPr>
        <p:spPr bwMode="auto">
          <a:xfrm>
            <a:off x="5461911" y="3588843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394" name="Text Box 42"/>
          <p:cNvSpPr txBox="1">
            <a:spLocks noChangeArrowheads="1"/>
          </p:cNvSpPr>
          <p:nvPr/>
        </p:nvSpPr>
        <p:spPr bwMode="auto">
          <a:xfrm>
            <a:off x="4193498" y="2750643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395" name="Line 43"/>
          <p:cNvSpPr>
            <a:spLocks noChangeShapeType="1"/>
          </p:cNvSpPr>
          <p:nvPr/>
        </p:nvSpPr>
        <p:spPr bwMode="auto">
          <a:xfrm flipH="1">
            <a:off x="5039637" y="3222131"/>
            <a:ext cx="136525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96" name="Line 44"/>
          <p:cNvSpPr>
            <a:spLocks noChangeShapeType="1"/>
          </p:cNvSpPr>
          <p:nvPr/>
        </p:nvSpPr>
        <p:spPr bwMode="auto">
          <a:xfrm>
            <a:off x="5314273" y="3222131"/>
            <a:ext cx="274638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97" name="Text Box 45"/>
          <p:cNvSpPr txBox="1">
            <a:spLocks noChangeArrowheads="1"/>
          </p:cNvSpPr>
          <p:nvPr/>
        </p:nvSpPr>
        <p:spPr bwMode="auto">
          <a:xfrm>
            <a:off x="4201436" y="2382343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398" name="Rectangle 46"/>
          <p:cNvSpPr>
            <a:spLocks noChangeArrowheads="1"/>
          </p:cNvSpPr>
          <p:nvPr/>
        </p:nvSpPr>
        <p:spPr bwMode="auto">
          <a:xfrm>
            <a:off x="5107898" y="2415681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399" name="Rectangle 47"/>
          <p:cNvSpPr>
            <a:spLocks noChangeArrowheads="1"/>
          </p:cNvSpPr>
          <p:nvPr/>
        </p:nvSpPr>
        <p:spPr bwMode="auto">
          <a:xfrm>
            <a:off x="5476198" y="314910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00" name="Rectangle 48"/>
          <p:cNvSpPr>
            <a:spLocks noChangeArrowheads="1"/>
          </p:cNvSpPr>
          <p:nvPr/>
        </p:nvSpPr>
        <p:spPr bwMode="auto">
          <a:xfrm>
            <a:off x="4833261" y="3149106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01" name="Text Box 49"/>
          <p:cNvSpPr txBox="1">
            <a:spLocks noChangeArrowheads="1"/>
          </p:cNvSpPr>
          <p:nvPr/>
        </p:nvSpPr>
        <p:spPr bwMode="auto">
          <a:xfrm>
            <a:off x="2404386" y="4720731"/>
            <a:ext cx="36420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6402" name="Text Box 50"/>
          <p:cNvSpPr txBox="1">
            <a:spLocks noChangeArrowheads="1"/>
          </p:cNvSpPr>
          <p:nvPr/>
        </p:nvSpPr>
        <p:spPr bwMode="auto">
          <a:xfrm>
            <a:off x="1937661" y="5374781"/>
            <a:ext cx="37306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6403" name="Line 51"/>
          <p:cNvSpPr>
            <a:spLocks noChangeShapeType="1"/>
          </p:cNvSpPr>
          <p:nvPr/>
        </p:nvSpPr>
        <p:spPr bwMode="auto">
          <a:xfrm flipH="1">
            <a:off x="2144037" y="5166819"/>
            <a:ext cx="274637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04" name="Line 52"/>
          <p:cNvSpPr>
            <a:spLocks noChangeShapeType="1"/>
          </p:cNvSpPr>
          <p:nvPr/>
        </p:nvSpPr>
        <p:spPr bwMode="auto">
          <a:xfrm>
            <a:off x="2761574" y="5166819"/>
            <a:ext cx="206375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05" name="Text Box 53"/>
          <p:cNvSpPr txBox="1">
            <a:spLocks noChangeArrowheads="1"/>
          </p:cNvSpPr>
          <p:nvPr/>
        </p:nvSpPr>
        <p:spPr bwMode="auto">
          <a:xfrm>
            <a:off x="2898098" y="5382718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06" name="Text Box 54"/>
          <p:cNvSpPr txBox="1">
            <a:spLocks noChangeArrowheads="1"/>
          </p:cNvSpPr>
          <p:nvPr/>
        </p:nvSpPr>
        <p:spPr bwMode="auto">
          <a:xfrm>
            <a:off x="1526498" y="6135193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07" name="Text Box 55"/>
          <p:cNvSpPr txBox="1">
            <a:spLocks noChangeArrowheads="1"/>
          </p:cNvSpPr>
          <p:nvPr/>
        </p:nvSpPr>
        <p:spPr bwMode="auto">
          <a:xfrm>
            <a:off x="2153561" y="6135193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08" name="Line 56"/>
          <p:cNvSpPr>
            <a:spLocks noChangeShapeType="1"/>
          </p:cNvSpPr>
          <p:nvPr/>
        </p:nvSpPr>
        <p:spPr bwMode="auto">
          <a:xfrm flipH="1">
            <a:off x="1663023" y="5789119"/>
            <a:ext cx="274638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09" name="Line 57"/>
          <p:cNvSpPr>
            <a:spLocks noChangeShapeType="1"/>
          </p:cNvSpPr>
          <p:nvPr/>
        </p:nvSpPr>
        <p:spPr bwMode="auto">
          <a:xfrm>
            <a:off x="2280561" y="5789119"/>
            <a:ext cx="138112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10" name="Text Box 58"/>
          <p:cNvSpPr txBox="1">
            <a:spLocks noChangeArrowheads="1"/>
          </p:cNvSpPr>
          <p:nvPr/>
        </p:nvSpPr>
        <p:spPr bwMode="auto">
          <a:xfrm>
            <a:off x="1991636" y="4996956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11" name="Rectangle 59"/>
          <p:cNvSpPr>
            <a:spLocks noChangeArrowheads="1"/>
          </p:cNvSpPr>
          <p:nvPr/>
        </p:nvSpPr>
        <p:spPr bwMode="auto">
          <a:xfrm>
            <a:off x="2898098" y="502870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12" name="Rectangle 60"/>
          <p:cNvSpPr>
            <a:spLocks noChangeArrowheads="1"/>
          </p:cNvSpPr>
          <p:nvPr/>
        </p:nvSpPr>
        <p:spPr bwMode="auto">
          <a:xfrm>
            <a:off x="1526498" y="5651006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13" name="Rectangle 61"/>
          <p:cNvSpPr>
            <a:spLocks noChangeArrowheads="1"/>
          </p:cNvSpPr>
          <p:nvPr/>
        </p:nvSpPr>
        <p:spPr bwMode="auto">
          <a:xfrm>
            <a:off x="2350411" y="5651006"/>
            <a:ext cx="3175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34" name="Text Box 82"/>
          <p:cNvSpPr txBox="1">
            <a:spLocks noChangeArrowheads="1"/>
          </p:cNvSpPr>
          <p:nvPr/>
        </p:nvSpPr>
        <p:spPr bwMode="auto">
          <a:xfrm>
            <a:off x="9298898" y="2141043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35" name="Text Box 83"/>
          <p:cNvSpPr txBox="1">
            <a:spLocks noChangeArrowheads="1"/>
          </p:cNvSpPr>
          <p:nvPr/>
        </p:nvSpPr>
        <p:spPr bwMode="auto">
          <a:xfrm>
            <a:off x="4690386" y="4644531"/>
            <a:ext cx="36420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6436" name="Text Box 84"/>
          <p:cNvSpPr txBox="1">
            <a:spLocks noChangeArrowheads="1"/>
          </p:cNvSpPr>
          <p:nvPr/>
        </p:nvSpPr>
        <p:spPr bwMode="auto">
          <a:xfrm>
            <a:off x="5115836" y="5338268"/>
            <a:ext cx="325730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6437" name="Line 85"/>
          <p:cNvSpPr>
            <a:spLocks noChangeShapeType="1"/>
          </p:cNvSpPr>
          <p:nvPr/>
        </p:nvSpPr>
        <p:spPr bwMode="auto">
          <a:xfrm flipH="1">
            <a:off x="4430037" y="5117606"/>
            <a:ext cx="27463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38" name="Line 86"/>
          <p:cNvSpPr>
            <a:spLocks noChangeShapeType="1"/>
          </p:cNvSpPr>
          <p:nvPr/>
        </p:nvSpPr>
        <p:spPr bwMode="auto">
          <a:xfrm>
            <a:off x="5047574" y="5117606"/>
            <a:ext cx="206375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39" name="Text Box 87"/>
          <p:cNvSpPr txBox="1">
            <a:spLocks noChangeArrowheads="1"/>
          </p:cNvSpPr>
          <p:nvPr/>
        </p:nvSpPr>
        <p:spPr bwMode="auto">
          <a:xfrm>
            <a:off x="4911048" y="6144718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40" name="Text Box 88"/>
          <p:cNvSpPr txBox="1">
            <a:spLocks noChangeArrowheads="1"/>
          </p:cNvSpPr>
          <p:nvPr/>
        </p:nvSpPr>
        <p:spPr bwMode="auto">
          <a:xfrm>
            <a:off x="5538111" y="6144718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41" name="Text Box 89"/>
          <p:cNvSpPr txBox="1">
            <a:spLocks noChangeArrowheads="1"/>
          </p:cNvSpPr>
          <p:nvPr/>
        </p:nvSpPr>
        <p:spPr bwMode="auto">
          <a:xfrm>
            <a:off x="4193498" y="5306518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42" name="Line 90"/>
          <p:cNvSpPr>
            <a:spLocks noChangeShapeType="1"/>
          </p:cNvSpPr>
          <p:nvPr/>
        </p:nvSpPr>
        <p:spPr bwMode="auto">
          <a:xfrm flipH="1">
            <a:off x="5115836" y="5778006"/>
            <a:ext cx="138112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43" name="Line 91"/>
          <p:cNvSpPr>
            <a:spLocks noChangeShapeType="1"/>
          </p:cNvSpPr>
          <p:nvPr/>
        </p:nvSpPr>
        <p:spPr bwMode="auto">
          <a:xfrm>
            <a:off x="5390473" y="5778006"/>
            <a:ext cx="274638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44" name="Text Box 92"/>
          <p:cNvSpPr txBox="1">
            <a:spLocks noChangeArrowheads="1"/>
          </p:cNvSpPr>
          <p:nvPr/>
        </p:nvSpPr>
        <p:spPr bwMode="auto">
          <a:xfrm>
            <a:off x="4277636" y="4938218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45" name="Rectangle 93"/>
          <p:cNvSpPr>
            <a:spLocks noChangeArrowheads="1"/>
          </p:cNvSpPr>
          <p:nvPr/>
        </p:nvSpPr>
        <p:spPr bwMode="auto">
          <a:xfrm>
            <a:off x="5184098" y="497155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46" name="Rectangle 94"/>
          <p:cNvSpPr>
            <a:spLocks noChangeArrowheads="1"/>
          </p:cNvSpPr>
          <p:nvPr/>
        </p:nvSpPr>
        <p:spPr bwMode="auto">
          <a:xfrm>
            <a:off x="5552398" y="5704981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47" name="Rectangle 95"/>
          <p:cNvSpPr>
            <a:spLocks noChangeArrowheads="1"/>
          </p:cNvSpPr>
          <p:nvPr/>
        </p:nvSpPr>
        <p:spPr bwMode="auto">
          <a:xfrm>
            <a:off x="4911048" y="5704981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48" name="Text Box 96"/>
          <p:cNvSpPr txBox="1">
            <a:spLocks noChangeArrowheads="1"/>
          </p:cNvSpPr>
          <p:nvPr/>
        </p:nvSpPr>
        <p:spPr bwMode="auto">
          <a:xfrm>
            <a:off x="9375098" y="4544518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49" name="Text Box 97"/>
          <p:cNvSpPr txBox="1">
            <a:spLocks noChangeArrowheads="1"/>
          </p:cNvSpPr>
          <p:nvPr/>
        </p:nvSpPr>
        <p:spPr bwMode="auto">
          <a:xfrm>
            <a:off x="1374099" y="1704481"/>
            <a:ext cx="17407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 AND-NOT B</a:t>
            </a:r>
          </a:p>
        </p:txBody>
      </p:sp>
      <p:sp>
        <p:nvSpPr>
          <p:cNvPr id="996450" name="Text Box 98"/>
          <p:cNvSpPr txBox="1">
            <a:spLocks noChangeArrowheads="1"/>
          </p:cNvSpPr>
          <p:nvPr/>
        </p:nvSpPr>
        <p:spPr bwMode="auto">
          <a:xfrm>
            <a:off x="3888699" y="1704481"/>
            <a:ext cx="17131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NOT A AND B</a:t>
            </a:r>
          </a:p>
        </p:txBody>
      </p:sp>
      <p:sp>
        <p:nvSpPr>
          <p:cNvPr id="996451" name="Text Box 99"/>
          <p:cNvSpPr txBox="1">
            <a:spLocks noChangeArrowheads="1"/>
          </p:cNvSpPr>
          <p:nvPr/>
        </p:nvSpPr>
        <p:spPr bwMode="auto">
          <a:xfrm>
            <a:off x="6708098" y="1628281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996452" name="Text Box 100"/>
          <p:cNvSpPr txBox="1">
            <a:spLocks noChangeArrowheads="1"/>
          </p:cNvSpPr>
          <p:nvPr/>
        </p:nvSpPr>
        <p:spPr bwMode="auto">
          <a:xfrm>
            <a:off x="1374099" y="4336556"/>
            <a:ext cx="15099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 OR NOT B</a:t>
            </a:r>
          </a:p>
        </p:txBody>
      </p:sp>
      <p:sp>
        <p:nvSpPr>
          <p:cNvPr id="996453" name="Text Box 101"/>
          <p:cNvSpPr txBox="1">
            <a:spLocks noChangeArrowheads="1"/>
          </p:cNvSpPr>
          <p:nvPr/>
        </p:nvSpPr>
        <p:spPr bwMode="auto">
          <a:xfrm>
            <a:off x="3660098" y="4315918"/>
            <a:ext cx="15093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NOR A OR B</a:t>
            </a:r>
          </a:p>
        </p:txBody>
      </p:sp>
      <p:sp>
        <p:nvSpPr>
          <p:cNvPr id="996454" name="Text Box 102"/>
          <p:cNvSpPr txBox="1">
            <a:spLocks noChangeArrowheads="1"/>
          </p:cNvSpPr>
          <p:nvPr/>
        </p:nvSpPr>
        <p:spPr bwMode="auto">
          <a:xfrm>
            <a:off x="8232099" y="1704481"/>
            <a:ext cx="8002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TRUE</a:t>
            </a:r>
          </a:p>
        </p:txBody>
      </p:sp>
      <p:sp>
        <p:nvSpPr>
          <p:cNvPr id="996455" name="Text Box 103"/>
          <p:cNvSpPr txBox="1">
            <a:spLocks noChangeArrowheads="1"/>
          </p:cNvSpPr>
          <p:nvPr/>
        </p:nvSpPr>
        <p:spPr bwMode="auto">
          <a:xfrm>
            <a:off x="8155898" y="4488956"/>
            <a:ext cx="88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FALSE</a:t>
            </a:r>
          </a:p>
        </p:txBody>
      </p:sp>
      <p:sp>
        <p:nvSpPr>
          <p:cNvPr id="996456" name="Text Box 104"/>
          <p:cNvSpPr txBox="1">
            <a:spLocks noChangeArrowheads="1"/>
          </p:cNvSpPr>
          <p:nvPr/>
        </p:nvSpPr>
        <p:spPr bwMode="auto">
          <a:xfrm>
            <a:off x="6022299" y="4315918"/>
            <a:ext cx="8980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NOT B</a:t>
            </a:r>
          </a:p>
        </p:txBody>
      </p:sp>
      <p:sp>
        <p:nvSpPr>
          <p:cNvPr id="996458" name="Rectangle 106"/>
          <p:cNvSpPr>
            <a:spLocks noChangeArrowheads="1"/>
          </p:cNvSpPr>
          <p:nvPr/>
        </p:nvSpPr>
        <p:spPr bwMode="auto">
          <a:xfrm>
            <a:off x="5490453" y="1049278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/>
              <a:t>2</a:t>
            </a:r>
            <a:r>
              <a:rPr lang="en-US" sz="2000" baseline="30000"/>
              <a:t>2</a:t>
            </a:r>
            <a:r>
              <a:rPr lang="en-US" sz="2000" baseline="60000"/>
              <a:t>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236611" y="2106118"/>
            <a:ext cx="1268581" cy="978932"/>
            <a:chOff x="2514600" y="685800"/>
            <a:chExt cx="1268581" cy="978932"/>
          </a:xfrm>
        </p:grpSpPr>
        <p:sp>
          <p:nvSpPr>
            <p:cNvPr id="108" name="Text Box 62"/>
            <p:cNvSpPr txBox="1">
              <a:spLocks noChangeArrowheads="1"/>
            </p:cNvSpPr>
            <p:nvPr/>
          </p:nvSpPr>
          <p:spPr bwMode="auto">
            <a:xfrm>
              <a:off x="2976563" y="685800"/>
              <a:ext cx="325730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09" name="Line 63"/>
            <p:cNvSpPr>
              <a:spLocks noChangeShapeType="1"/>
            </p:cNvSpPr>
            <p:nvPr/>
          </p:nvSpPr>
          <p:spPr bwMode="auto">
            <a:xfrm flipH="1">
              <a:off x="2716213" y="1158875"/>
              <a:ext cx="274637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Line 64"/>
            <p:cNvSpPr>
              <a:spLocks noChangeShapeType="1"/>
            </p:cNvSpPr>
            <p:nvPr/>
          </p:nvSpPr>
          <p:spPr bwMode="auto">
            <a:xfrm>
              <a:off x="3333750" y="1158875"/>
              <a:ext cx="204788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Text Box 65"/>
            <p:cNvSpPr txBox="1">
              <a:spLocks noChangeArrowheads="1"/>
            </p:cNvSpPr>
            <p:nvPr/>
          </p:nvSpPr>
          <p:spPr bwMode="auto">
            <a:xfrm>
              <a:off x="3429000" y="1295400"/>
              <a:ext cx="312906" cy="3693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112" name="Text Box 66"/>
            <p:cNvSpPr txBox="1">
              <a:spLocks noChangeArrowheads="1"/>
            </p:cNvSpPr>
            <p:nvPr/>
          </p:nvSpPr>
          <p:spPr bwMode="auto">
            <a:xfrm>
              <a:off x="2514600" y="1295400"/>
              <a:ext cx="325730" cy="3693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113" name="Text Box 67"/>
            <p:cNvSpPr txBox="1">
              <a:spLocks noChangeArrowheads="1"/>
            </p:cNvSpPr>
            <p:nvPr/>
          </p:nvSpPr>
          <p:spPr bwMode="auto">
            <a:xfrm>
              <a:off x="2563813" y="979488"/>
              <a:ext cx="32573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114" name="Rectangle 68"/>
            <p:cNvSpPr>
              <a:spLocks noChangeArrowheads="1"/>
            </p:cNvSpPr>
            <p:nvPr/>
          </p:nvSpPr>
          <p:spPr bwMode="auto">
            <a:xfrm>
              <a:off x="3470275" y="1012825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6479498" y="4773118"/>
            <a:ext cx="1265406" cy="1055132"/>
            <a:chOff x="7467600" y="4572000"/>
            <a:chExt cx="1265406" cy="1055132"/>
          </a:xfrm>
        </p:grpSpPr>
        <p:sp>
          <p:nvSpPr>
            <p:cNvPr id="117" name="Text Box 102"/>
            <p:cNvSpPr txBox="1">
              <a:spLocks noChangeArrowheads="1"/>
            </p:cNvSpPr>
            <p:nvPr/>
          </p:nvSpPr>
          <p:spPr bwMode="auto">
            <a:xfrm>
              <a:off x="7926388" y="4572000"/>
              <a:ext cx="325730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18" name="Line 103"/>
            <p:cNvSpPr>
              <a:spLocks noChangeShapeType="1"/>
            </p:cNvSpPr>
            <p:nvPr/>
          </p:nvSpPr>
          <p:spPr bwMode="auto">
            <a:xfrm flipH="1">
              <a:off x="7666038" y="5018088"/>
              <a:ext cx="274637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Line 104"/>
            <p:cNvSpPr>
              <a:spLocks noChangeShapeType="1"/>
            </p:cNvSpPr>
            <p:nvPr/>
          </p:nvSpPr>
          <p:spPr bwMode="auto">
            <a:xfrm>
              <a:off x="8283575" y="5018088"/>
              <a:ext cx="206375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Text Box 105"/>
            <p:cNvSpPr txBox="1">
              <a:spLocks noChangeArrowheads="1"/>
            </p:cNvSpPr>
            <p:nvPr/>
          </p:nvSpPr>
          <p:spPr bwMode="auto">
            <a:xfrm>
              <a:off x="8382000" y="5181600"/>
              <a:ext cx="325730" cy="3693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121" name="Text Box 106"/>
            <p:cNvSpPr txBox="1">
              <a:spLocks noChangeArrowheads="1"/>
            </p:cNvSpPr>
            <p:nvPr/>
          </p:nvSpPr>
          <p:spPr bwMode="auto">
            <a:xfrm>
              <a:off x="7467600" y="5257800"/>
              <a:ext cx="312906" cy="3693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122" name="Text Box 107"/>
            <p:cNvSpPr txBox="1">
              <a:spLocks noChangeArrowheads="1"/>
            </p:cNvSpPr>
            <p:nvPr/>
          </p:nvSpPr>
          <p:spPr bwMode="auto">
            <a:xfrm>
              <a:off x="7513638" y="4848225"/>
              <a:ext cx="32573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123" name="Rectangle 108"/>
            <p:cNvSpPr>
              <a:spLocks noChangeArrowheads="1"/>
            </p:cNvSpPr>
            <p:nvPr/>
          </p:nvSpPr>
          <p:spPr bwMode="auto">
            <a:xfrm>
              <a:off x="8420100" y="4879975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sp>
        <p:nvSpPr>
          <p:cNvPr id="83" name="Title 4">
            <a:extLst>
              <a:ext uri="{FF2B5EF4-FFF2-40B4-BE49-F238E27FC236}">
                <a16:creationId xmlns:a16="http://schemas.microsoft.com/office/drawing/2014/main" id="{933E7F13-6B70-2444-A8D9-264D7EE4CFE2}"/>
              </a:ext>
            </a:extLst>
          </p:cNvPr>
          <p:cNvSpPr txBox="1">
            <a:spLocks/>
          </p:cNvSpPr>
          <p:nvPr/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9pPr>
          </a:lstStyle>
          <a:p>
            <a:r>
              <a:rPr lang="en-US" kern="0"/>
              <a:t>Expressiveness: 2 attribute </a:t>
            </a:r>
            <a:r>
              <a:rPr lang="en-US" kern="0">
                <a:sym typeface="Wingdings" charset="0"/>
              </a:rPr>
              <a:t>    DTs 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896863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Basic DT Learning Algorithm</a:t>
            </a:r>
          </a:p>
        </p:txBody>
      </p:sp>
      <p:sp>
        <p:nvSpPr>
          <p:cNvPr id="936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9677400" cy="4114800"/>
          </a:xfrm>
        </p:spPr>
        <p:txBody>
          <a:bodyPr/>
          <a:lstStyle/>
          <a:p>
            <a:r>
              <a:rPr lang="en-US" b="1" dirty="0"/>
              <a:t>Goal: find a </a:t>
            </a:r>
            <a:r>
              <a:rPr lang="en-US" b="1" i="1" dirty="0">
                <a:solidFill>
                  <a:schemeClr val="accent2"/>
                </a:solidFill>
              </a:rPr>
              <a:t>small</a:t>
            </a:r>
            <a:r>
              <a:rPr lang="en-US" b="1" dirty="0">
                <a:solidFill>
                  <a:schemeClr val="accent2"/>
                </a:solidFill>
              </a:rPr>
              <a:t> tree consistent</a:t>
            </a:r>
            <a:r>
              <a:rPr lang="en-US" b="1" dirty="0"/>
              <a:t> with the </a:t>
            </a:r>
            <a:r>
              <a:rPr lang="en-US" b="1" dirty="0">
                <a:solidFill>
                  <a:schemeClr val="accent2"/>
                </a:solidFill>
              </a:rPr>
              <a:t>training examples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2"/>
                </a:solidFill>
              </a:rPr>
              <a:t>Idea:</a:t>
            </a:r>
            <a:r>
              <a:rPr lang="en-US" b="1" dirty="0"/>
              <a:t> (recursively) choose </a:t>
            </a:r>
            <a:r>
              <a:rPr lang="en-US" b="1" dirty="0">
                <a:solidFill>
                  <a:schemeClr val="accent2"/>
                </a:solidFill>
              </a:rPr>
              <a:t>"most significant"</a:t>
            </a:r>
            <a:r>
              <a:rPr lang="en-US" b="1" dirty="0"/>
              <a:t> attribute as root of (sub)tree;</a:t>
            </a:r>
          </a:p>
          <a:p>
            <a:r>
              <a:rPr lang="en-US" b="1" dirty="0"/>
              <a:t>	Use  a </a:t>
            </a:r>
            <a:r>
              <a:rPr lang="en-US" b="1" dirty="0">
                <a:solidFill>
                  <a:schemeClr val="accent2"/>
                </a:solidFill>
              </a:rPr>
              <a:t>top-down greedy search</a:t>
            </a:r>
            <a:r>
              <a:rPr lang="en-US" b="1" dirty="0"/>
              <a:t> through the space of possible decision trees.</a:t>
            </a:r>
          </a:p>
          <a:p>
            <a:r>
              <a:rPr lang="en-US" b="1" dirty="0"/>
              <a:t>	Greedy because there is </a:t>
            </a:r>
            <a:r>
              <a:rPr lang="en-US" b="1" dirty="0">
                <a:solidFill>
                  <a:schemeClr val="accent2"/>
                </a:solidFill>
              </a:rPr>
              <a:t>no backtracking</a:t>
            </a:r>
            <a:r>
              <a:rPr lang="en-US" b="1" dirty="0"/>
              <a:t>. It picks highest values first.</a:t>
            </a:r>
          </a:p>
          <a:p>
            <a:endParaRPr lang="en-US" b="1" dirty="0"/>
          </a:p>
          <a:p>
            <a:r>
              <a:rPr lang="en-US" b="1" dirty="0"/>
              <a:t>Variations of  known algorithms ID3, C4.5 (Quinlan -86, -93)</a:t>
            </a:r>
          </a:p>
          <a:p>
            <a:endParaRPr lang="en-US" b="1" dirty="0"/>
          </a:p>
          <a:p>
            <a:r>
              <a:rPr lang="en-US" b="1" dirty="0"/>
              <a:t>Top-down greedy construction</a:t>
            </a:r>
          </a:p>
          <a:p>
            <a:pPr lvl="1"/>
            <a:r>
              <a:rPr lang="en-US" b="1" dirty="0"/>
              <a:t>Which </a:t>
            </a:r>
            <a:r>
              <a:rPr lang="en-US" b="1" dirty="0">
                <a:solidFill>
                  <a:schemeClr val="accent2"/>
                </a:solidFill>
              </a:rPr>
              <a:t>attribute should be tested</a:t>
            </a:r>
            <a:r>
              <a:rPr lang="en-US" b="1" dirty="0"/>
              <a:t>?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Heuristics and Statistical testing with current data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Repeat for descendants</a:t>
            </a:r>
          </a:p>
        </p:txBody>
      </p:sp>
      <p:sp>
        <p:nvSpPr>
          <p:cNvPr id="936964" name="Rectangle 4"/>
          <p:cNvSpPr>
            <a:spLocks noChangeArrowheads="1"/>
          </p:cNvSpPr>
          <p:nvPr/>
        </p:nvSpPr>
        <p:spPr bwMode="auto">
          <a:xfrm>
            <a:off x="7915101" y="5257800"/>
            <a:ext cx="34034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(ID3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Iterative </a:t>
            </a:r>
            <a:r>
              <a:rPr lang="en-US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Dichotomiser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3</a:t>
            </a:r>
            <a:r>
              <a:rPr lang="en-US" b="1" dirty="0"/>
              <a:t>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1997" y="1305623"/>
            <a:ext cx="2114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“most significant”</a:t>
            </a:r>
          </a:p>
          <a:p>
            <a:r>
              <a:rPr lang="en-US" b="1" dirty="0">
                <a:solidFill>
                  <a:schemeClr val="accent2"/>
                </a:solidFill>
              </a:rPr>
              <a:t>In what sense?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431174" y="2177935"/>
            <a:ext cx="8382000" cy="5334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964" grpId="0"/>
      <p:bldP spid="2" grpId="0"/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634" name="Picture 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1676400"/>
            <a:ext cx="3346450" cy="419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656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Tip Example </a:t>
            </a:r>
          </a:p>
        </p:txBody>
      </p:sp>
      <p:sp>
        <p:nvSpPr>
          <p:cNvPr id="965684" name="Text Box 52"/>
          <p:cNvSpPr txBox="1">
            <a:spLocks noChangeArrowheads="1"/>
          </p:cNvSpPr>
          <p:nvPr/>
        </p:nvSpPr>
        <p:spPr bwMode="auto">
          <a:xfrm>
            <a:off x="2209800" y="5486400"/>
            <a:ext cx="350769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Let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build  our decision  tree </a:t>
            </a:r>
          </a:p>
          <a:p>
            <a:r>
              <a:rPr lang="en-US"/>
              <a:t>starting with the  attribute Food,</a:t>
            </a:r>
          </a:p>
          <a:p>
            <a:r>
              <a:rPr lang="en-US"/>
              <a:t>(3 possible values: g, m, y).</a:t>
            </a:r>
          </a:p>
        </p:txBody>
      </p:sp>
      <p:grpSp>
        <p:nvGrpSpPr>
          <p:cNvPr id="965685" name="Group 53"/>
          <p:cNvGrpSpPr>
            <a:grpSpLocks/>
          </p:cNvGrpSpPr>
          <p:nvPr/>
        </p:nvGrpSpPr>
        <p:grpSpPr bwMode="auto">
          <a:xfrm>
            <a:off x="3168651" y="2362200"/>
            <a:ext cx="2473325" cy="1066800"/>
            <a:chOff x="1564" y="576"/>
            <a:chExt cx="1558" cy="672"/>
          </a:xfrm>
        </p:grpSpPr>
        <p:grpSp>
          <p:nvGrpSpPr>
            <p:cNvPr id="965686" name="Group 54"/>
            <p:cNvGrpSpPr>
              <a:grpSpLocks/>
            </p:cNvGrpSpPr>
            <p:nvPr/>
          </p:nvGrpSpPr>
          <p:grpSpPr bwMode="auto">
            <a:xfrm>
              <a:off x="2860" y="576"/>
              <a:ext cx="262" cy="310"/>
              <a:chOff x="2438" y="2570"/>
              <a:chExt cx="262" cy="310"/>
            </a:xfrm>
          </p:grpSpPr>
          <p:sp>
            <p:nvSpPr>
              <p:cNvPr id="965687" name="Oval 55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688" name="Text Box 56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26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10</a:t>
                </a:r>
              </a:p>
            </p:txBody>
          </p:sp>
        </p:grpSp>
        <p:grpSp>
          <p:nvGrpSpPr>
            <p:cNvPr id="965689" name="Group 57"/>
            <p:cNvGrpSpPr>
              <a:grpSpLocks/>
            </p:cNvGrpSpPr>
            <p:nvPr/>
          </p:nvGrpSpPr>
          <p:grpSpPr bwMode="auto">
            <a:xfrm>
              <a:off x="2649" y="576"/>
              <a:ext cx="202" cy="310"/>
              <a:chOff x="2227" y="2570"/>
              <a:chExt cx="202" cy="310"/>
            </a:xfrm>
          </p:grpSpPr>
          <p:sp>
            <p:nvSpPr>
              <p:cNvPr id="965690" name="Oval 58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691" name="Text Box 59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8</a:t>
                </a:r>
              </a:p>
            </p:txBody>
          </p:sp>
        </p:grpSp>
        <p:grpSp>
          <p:nvGrpSpPr>
            <p:cNvPr id="965692" name="Group 60"/>
            <p:cNvGrpSpPr>
              <a:grpSpLocks/>
            </p:cNvGrpSpPr>
            <p:nvPr/>
          </p:nvGrpSpPr>
          <p:grpSpPr bwMode="auto">
            <a:xfrm>
              <a:off x="2390" y="576"/>
              <a:ext cx="202" cy="310"/>
              <a:chOff x="2227" y="2570"/>
              <a:chExt cx="202" cy="310"/>
            </a:xfrm>
          </p:grpSpPr>
          <p:sp>
            <p:nvSpPr>
              <p:cNvPr id="965693" name="Oval 61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694" name="Text Box 62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7</a:t>
                </a:r>
              </a:p>
            </p:txBody>
          </p:sp>
        </p:grpSp>
        <p:grpSp>
          <p:nvGrpSpPr>
            <p:cNvPr id="965695" name="Group 63"/>
            <p:cNvGrpSpPr>
              <a:grpSpLocks/>
            </p:cNvGrpSpPr>
            <p:nvPr/>
          </p:nvGrpSpPr>
          <p:grpSpPr bwMode="auto">
            <a:xfrm>
              <a:off x="2102" y="576"/>
              <a:ext cx="202" cy="310"/>
              <a:chOff x="2227" y="2570"/>
              <a:chExt cx="202" cy="310"/>
            </a:xfrm>
          </p:grpSpPr>
          <p:sp>
            <p:nvSpPr>
              <p:cNvPr id="965696" name="Oval 6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697" name="Text Box 6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</a:t>
                </a:r>
              </a:p>
            </p:txBody>
          </p:sp>
        </p:grpSp>
        <p:grpSp>
          <p:nvGrpSpPr>
            <p:cNvPr id="965698" name="Group 66"/>
            <p:cNvGrpSpPr>
              <a:grpSpLocks/>
            </p:cNvGrpSpPr>
            <p:nvPr/>
          </p:nvGrpSpPr>
          <p:grpSpPr bwMode="auto">
            <a:xfrm>
              <a:off x="1862" y="576"/>
              <a:ext cx="202" cy="310"/>
              <a:chOff x="2227" y="2570"/>
              <a:chExt cx="202" cy="310"/>
            </a:xfrm>
          </p:grpSpPr>
          <p:sp>
            <p:nvSpPr>
              <p:cNvPr id="965699" name="Oval 6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700" name="Text Box 6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3</a:t>
                </a:r>
              </a:p>
            </p:txBody>
          </p:sp>
        </p:grpSp>
        <p:grpSp>
          <p:nvGrpSpPr>
            <p:cNvPr id="965701" name="Group 69"/>
            <p:cNvGrpSpPr>
              <a:grpSpLocks/>
            </p:cNvGrpSpPr>
            <p:nvPr/>
          </p:nvGrpSpPr>
          <p:grpSpPr bwMode="auto">
            <a:xfrm>
              <a:off x="1574" y="576"/>
              <a:ext cx="202" cy="310"/>
              <a:chOff x="2227" y="2570"/>
              <a:chExt cx="202" cy="310"/>
            </a:xfrm>
          </p:grpSpPr>
          <p:sp>
            <p:nvSpPr>
              <p:cNvPr id="965702" name="Oval 7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703" name="Text Box 7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</a:t>
                </a:r>
              </a:p>
            </p:txBody>
          </p:sp>
        </p:grpSp>
        <p:grpSp>
          <p:nvGrpSpPr>
            <p:cNvPr id="965704" name="Group 72"/>
            <p:cNvGrpSpPr>
              <a:grpSpLocks/>
            </p:cNvGrpSpPr>
            <p:nvPr/>
          </p:nvGrpSpPr>
          <p:grpSpPr bwMode="auto">
            <a:xfrm>
              <a:off x="1564" y="938"/>
              <a:ext cx="202" cy="310"/>
              <a:chOff x="1564" y="890"/>
              <a:chExt cx="202" cy="310"/>
            </a:xfrm>
          </p:grpSpPr>
          <p:sp>
            <p:nvSpPr>
              <p:cNvPr id="965705" name="Oval 73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706" name="Text Box 74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2</a:t>
                </a:r>
              </a:p>
            </p:txBody>
          </p:sp>
        </p:grpSp>
        <p:grpSp>
          <p:nvGrpSpPr>
            <p:cNvPr id="965707" name="Group 75"/>
            <p:cNvGrpSpPr>
              <a:grpSpLocks/>
            </p:cNvGrpSpPr>
            <p:nvPr/>
          </p:nvGrpSpPr>
          <p:grpSpPr bwMode="auto">
            <a:xfrm>
              <a:off x="1852" y="938"/>
              <a:ext cx="202" cy="310"/>
              <a:chOff x="1564" y="890"/>
              <a:chExt cx="202" cy="310"/>
            </a:xfrm>
          </p:grpSpPr>
          <p:sp>
            <p:nvSpPr>
              <p:cNvPr id="965708" name="Oval 76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709" name="Text Box 77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5</a:t>
                </a:r>
              </a:p>
            </p:txBody>
          </p:sp>
        </p:grpSp>
        <p:grpSp>
          <p:nvGrpSpPr>
            <p:cNvPr id="965710" name="Group 78"/>
            <p:cNvGrpSpPr>
              <a:grpSpLocks/>
            </p:cNvGrpSpPr>
            <p:nvPr/>
          </p:nvGrpSpPr>
          <p:grpSpPr bwMode="auto">
            <a:xfrm>
              <a:off x="2140" y="938"/>
              <a:ext cx="225" cy="310"/>
              <a:chOff x="1564" y="890"/>
              <a:chExt cx="225" cy="310"/>
            </a:xfrm>
          </p:grpSpPr>
          <p:sp>
            <p:nvSpPr>
              <p:cNvPr id="965711" name="Oval 79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712" name="Text Box 80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25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6 </a:t>
                </a:r>
              </a:p>
            </p:txBody>
          </p:sp>
        </p:grpSp>
        <p:grpSp>
          <p:nvGrpSpPr>
            <p:cNvPr id="965713" name="Group 81"/>
            <p:cNvGrpSpPr>
              <a:grpSpLocks/>
            </p:cNvGrpSpPr>
            <p:nvPr/>
          </p:nvGrpSpPr>
          <p:grpSpPr bwMode="auto">
            <a:xfrm>
              <a:off x="2428" y="938"/>
              <a:ext cx="202" cy="310"/>
              <a:chOff x="1564" y="890"/>
              <a:chExt cx="202" cy="310"/>
            </a:xfrm>
          </p:grpSpPr>
          <p:sp>
            <p:nvSpPr>
              <p:cNvPr id="965714" name="Oval 82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715" name="Text Box 83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</a:t>
                </a:r>
              </a:p>
            </p:txBody>
          </p:sp>
        </p:grpSp>
      </p:grpSp>
      <p:sp>
        <p:nvSpPr>
          <p:cNvPr id="965716" name="Text Box 84"/>
          <p:cNvSpPr txBox="1">
            <a:spLocks noChangeArrowheads="1"/>
          </p:cNvSpPr>
          <p:nvPr/>
        </p:nvSpPr>
        <p:spPr bwMode="auto">
          <a:xfrm>
            <a:off x="1752600" y="1524000"/>
            <a:ext cx="14943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10 examples:</a:t>
            </a:r>
          </a:p>
        </p:txBody>
      </p:sp>
      <p:sp>
        <p:nvSpPr>
          <p:cNvPr id="965717" name="Text Box 85"/>
          <p:cNvSpPr txBox="1">
            <a:spLocks noChangeArrowheads="1"/>
          </p:cNvSpPr>
          <p:nvPr/>
        </p:nvSpPr>
        <p:spPr bwMode="auto">
          <a:xfrm>
            <a:off x="2241550" y="2403475"/>
            <a:ext cx="4154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6+</a:t>
            </a:r>
          </a:p>
        </p:txBody>
      </p:sp>
      <p:sp>
        <p:nvSpPr>
          <p:cNvPr id="965718" name="Text Box 86"/>
          <p:cNvSpPr txBox="1">
            <a:spLocks noChangeArrowheads="1"/>
          </p:cNvSpPr>
          <p:nvPr/>
        </p:nvSpPr>
        <p:spPr bwMode="auto">
          <a:xfrm>
            <a:off x="2276475" y="3013075"/>
            <a:ext cx="3770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4-</a:t>
            </a:r>
          </a:p>
        </p:txBody>
      </p:sp>
      <p:sp>
        <p:nvSpPr>
          <p:cNvPr id="965719" name="Text Box 87"/>
          <p:cNvSpPr txBox="1">
            <a:spLocks noChangeArrowheads="1"/>
          </p:cNvSpPr>
          <p:nvPr/>
        </p:nvSpPr>
        <p:spPr bwMode="auto">
          <a:xfrm>
            <a:off x="1524001" y="3733800"/>
            <a:ext cx="277075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Attributes:  </a:t>
            </a:r>
          </a:p>
          <a:p>
            <a:pPr>
              <a:buFontTx/>
              <a:buChar char="•"/>
            </a:pPr>
            <a:r>
              <a:rPr lang="en-US"/>
              <a:t>Food with values g,m,y</a:t>
            </a:r>
          </a:p>
          <a:p>
            <a:pPr>
              <a:buFontTx/>
              <a:buChar char="•"/>
            </a:pPr>
            <a:r>
              <a:rPr lang="en-US"/>
              <a:t>Speedy? with values y,n</a:t>
            </a:r>
          </a:p>
          <a:p>
            <a:pPr>
              <a:buFontTx/>
              <a:buChar char="•"/>
            </a:pPr>
            <a:r>
              <a:rPr lang="en-US"/>
              <a:t>Price, with values a, h</a:t>
            </a:r>
          </a:p>
          <a:p>
            <a:pPr>
              <a:buFontTx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9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features: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Outputs:</a:t>
            </a:r>
          </a:p>
          <a:p>
            <a:r>
              <a:rPr lang="en-US" b="0" i="1" dirty="0"/>
              <a:t>		y</a:t>
            </a:r>
            <a:r>
              <a:rPr lang="en-US" b="0" i="1" baseline="30000" dirty="0"/>
              <a:t>(</a:t>
            </a:r>
            <a:r>
              <a:rPr lang="en-US" b="0" i="1" baseline="30000" dirty="0" err="1"/>
              <a:t>i</a:t>
            </a:r>
            <a:r>
              <a:rPr lang="en-US" b="0" i="1" baseline="30000" dirty="0"/>
              <a:t>)</a:t>
            </a:r>
            <a:r>
              <a:rPr lang="en-US" b="0" dirty="0"/>
              <a:t> ∈ {0, 1} = { </a:t>
            </a:r>
            <a:r>
              <a:rPr lang="en-US" b="0" dirty="0" err="1"/>
              <a:t>hates_cats</a:t>
            </a:r>
            <a:r>
              <a:rPr lang="en-US" b="0" dirty="0"/>
              <a:t>, </a:t>
            </a:r>
            <a:r>
              <a:rPr lang="en-US" b="0" dirty="0" err="1"/>
              <a:t>likes_cats</a:t>
            </a:r>
            <a:r>
              <a:rPr lang="en-US" b="0" dirty="0"/>
              <a:t> }</a:t>
            </a:r>
          </a:p>
          <a:p>
            <a:endParaRPr lang="en-US" b="0" dirty="0"/>
          </a:p>
          <a:p>
            <a:r>
              <a:rPr lang="en-US" dirty="0"/>
              <a:t>Model parameters: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34" y="1680884"/>
            <a:ext cx="3543300" cy="4572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62755" y="2205006"/>
          <a:ext cx="2032000" cy="122100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409"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cats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38756" y="2706053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30000" dirty="0"/>
              <a:t>(1)T</a:t>
            </a:r>
            <a:r>
              <a:rPr lang="en-US" dirty="0"/>
              <a:t> 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38756" y="3070674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30000" dirty="0"/>
              <a:t>(2)T</a:t>
            </a:r>
            <a:r>
              <a:rPr lang="en-US" dirty="0"/>
              <a:t> =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684" y="3817855"/>
            <a:ext cx="3314700" cy="50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755" y="5198407"/>
            <a:ext cx="1143000" cy="49530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413847" y="5719703"/>
          <a:ext cx="54395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425392" y="5735318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i="1" dirty="0"/>
              <a:t>θ</a:t>
            </a:r>
            <a:r>
              <a:rPr lang="en-US" baseline="30000" dirty="0"/>
              <a:t> T</a:t>
            </a:r>
            <a:r>
              <a:rPr lang="en-US" i="1" dirty="0"/>
              <a:t> 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6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682" name="Picture 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1550" y="2665414"/>
            <a:ext cx="3346450" cy="419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67709" name="Text Box 29"/>
          <p:cNvSpPr txBox="1">
            <a:spLocks noChangeArrowheads="1"/>
          </p:cNvSpPr>
          <p:nvPr/>
        </p:nvSpPr>
        <p:spPr bwMode="auto">
          <a:xfrm>
            <a:off x="7315200" y="1524000"/>
            <a:ext cx="15520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10 examples: </a:t>
            </a:r>
          </a:p>
        </p:txBody>
      </p:sp>
      <p:sp>
        <p:nvSpPr>
          <p:cNvPr id="967710" name="Text Box 30"/>
          <p:cNvSpPr txBox="1">
            <a:spLocks noChangeArrowheads="1"/>
          </p:cNvSpPr>
          <p:nvPr/>
        </p:nvSpPr>
        <p:spPr bwMode="auto">
          <a:xfrm>
            <a:off x="2743201" y="2133600"/>
            <a:ext cx="707245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Food</a:t>
            </a:r>
          </a:p>
        </p:txBody>
      </p:sp>
      <p:grpSp>
        <p:nvGrpSpPr>
          <p:cNvPr id="967728" name="Group 48"/>
          <p:cNvGrpSpPr>
            <a:grpSpLocks/>
          </p:cNvGrpSpPr>
          <p:nvPr/>
        </p:nvGrpSpPr>
        <p:grpSpPr bwMode="auto">
          <a:xfrm>
            <a:off x="7924800" y="1981200"/>
            <a:ext cx="1295400" cy="609600"/>
            <a:chOff x="4032" y="960"/>
            <a:chExt cx="816" cy="384"/>
          </a:xfrm>
        </p:grpSpPr>
        <p:sp>
          <p:nvSpPr>
            <p:cNvPr id="967711" name="Oval 31"/>
            <p:cNvSpPr>
              <a:spLocks noChangeArrowheads="1"/>
            </p:cNvSpPr>
            <p:nvPr/>
          </p:nvSpPr>
          <p:spPr bwMode="auto">
            <a:xfrm>
              <a:off x="4032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2" name="Oval 32"/>
            <p:cNvSpPr>
              <a:spLocks noChangeArrowheads="1"/>
            </p:cNvSpPr>
            <p:nvPr/>
          </p:nvSpPr>
          <p:spPr bwMode="auto">
            <a:xfrm>
              <a:off x="4176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3" name="Oval 33"/>
            <p:cNvSpPr>
              <a:spLocks noChangeArrowheads="1"/>
            </p:cNvSpPr>
            <p:nvPr/>
          </p:nvSpPr>
          <p:spPr bwMode="auto">
            <a:xfrm>
              <a:off x="4320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4" name="Oval 34"/>
            <p:cNvSpPr>
              <a:spLocks noChangeArrowheads="1"/>
            </p:cNvSpPr>
            <p:nvPr/>
          </p:nvSpPr>
          <p:spPr bwMode="auto">
            <a:xfrm>
              <a:off x="4464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5" name="Oval 35"/>
            <p:cNvSpPr>
              <a:spLocks noChangeArrowheads="1"/>
            </p:cNvSpPr>
            <p:nvPr/>
          </p:nvSpPr>
          <p:spPr bwMode="auto">
            <a:xfrm>
              <a:off x="4608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6" name="Oval 36"/>
            <p:cNvSpPr>
              <a:spLocks noChangeArrowheads="1"/>
            </p:cNvSpPr>
            <p:nvPr/>
          </p:nvSpPr>
          <p:spPr bwMode="auto">
            <a:xfrm>
              <a:off x="4752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7" name="Oval 37"/>
            <p:cNvSpPr>
              <a:spLocks noChangeArrowheads="1"/>
            </p:cNvSpPr>
            <p:nvPr/>
          </p:nvSpPr>
          <p:spPr bwMode="auto">
            <a:xfrm>
              <a:off x="4032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8" name="Oval 38"/>
            <p:cNvSpPr>
              <a:spLocks noChangeArrowheads="1"/>
            </p:cNvSpPr>
            <p:nvPr/>
          </p:nvSpPr>
          <p:spPr bwMode="auto">
            <a:xfrm>
              <a:off x="4176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9" name="Oval 39"/>
            <p:cNvSpPr>
              <a:spLocks noChangeArrowheads="1"/>
            </p:cNvSpPr>
            <p:nvPr/>
          </p:nvSpPr>
          <p:spPr bwMode="auto">
            <a:xfrm>
              <a:off x="4320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20" name="Oval 40"/>
            <p:cNvSpPr>
              <a:spLocks noChangeArrowheads="1"/>
            </p:cNvSpPr>
            <p:nvPr/>
          </p:nvSpPr>
          <p:spPr bwMode="auto">
            <a:xfrm>
              <a:off x="4464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67721" name="Line 41"/>
          <p:cNvSpPr>
            <a:spLocks noChangeShapeType="1"/>
          </p:cNvSpPr>
          <p:nvPr/>
        </p:nvSpPr>
        <p:spPr bwMode="auto">
          <a:xfrm flipH="1">
            <a:off x="1676400" y="2667000"/>
            <a:ext cx="1371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7722" name="Line 42"/>
          <p:cNvSpPr>
            <a:spLocks noChangeShapeType="1"/>
          </p:cNvSpPr>
          <p:nvPr/>
        </p:nvSpPr>
        <p:spPr bwMode="auto">
          <a:xfrm flipH="1">
            <a:off x="2667000" y="2667000"/>
            <a:ext cx="381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7723" name="Line 43"/>
          <p:cNvSpPr>
            <a:spLocks noChangeShapeType="1"/>
          </p:cNvSpPr>
          <p:nvPr/>
        </p:nvSpPr>
        <p:spPr bwMode="auto">
          <a:xfrm>
            <a:off x="3048000" y="2667000"/>
            <a:ext cx="1676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7724" name="Text Box 44"/>
          <p:cNvSpPr txBox="1">
            <a:spLocks noChangeArrowheads="1"/>
          </p:cNvSpPr>
          <p:nvPr/>
        </p:nvSpPr>
        <p:spPr bwMode="auto">
          <a:xfrm>
            <a:off x="1981200" y="25908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967726" name="Text Box 46"/>
          <p:cNvSpPr txBox="1">
            <a:spLocks noChangeArrowheads="1"/>
          </p:cNvSpPr>
          <p:nvPr/>
        </p:nvSpPr>
        <p:spPr bwMode="auto">
          <a:xfrm>
            <a:off x="4038600" y="29718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g</a:t>
            </a:r>
          </a:p>
        </p:txBody>
      </p:sp>
      <p:sp>
        <p:nvSpPr>
          <p:cNvPr id="967727" name="Text Box 47"/>
          <p:cNvSpPr txBox="1">
            <a:spLocks noChangeArrowheads="1"/>
          </p:cNvSpPr>
          <p:nvPr/>
        </p:nvSpPr>
        <p:spPr bwMode="auto">
          <a:xfrm>
            <a:off x="2895600" y="2743200"/>
            <a:ext cx="4206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m</a:t>
            </a:r>
          </a:p>
        </p:txBody>
      </p:sp>
      <p:sp>
        <p:nvSpPr>
          <p:cNvPr id="967751" name="Text Box 71"/>
          <p:cNvSpPr txBox="1">
            <a:spLocks noChangeArrowheads="1"/>
          </p:cNvSpPr>
          <p:nvPr/>
        </p:nvSpPr>
        <p:spPr bwMode="auto">
          <a:xfrm>
            <a:off x="480791" y="5914123"/>
            <a:ext cx="31710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How many + and - examples </a:t>
            </a:r>
          </a:p>
          <a:p>
            <a:r>
              <a:rPr lang="en-US" dirty="0"/>
              <a:t>per subclass, starting with y?</a:t>
            </a:r>
          </a:p>
        </p:txBody>
      </p:sp>
      <p:sp>
        <p:nvSpPr>
          <p:cNvPr id="967753" name="Text Box 73"/>
          <p:cNvSpPr txBox="1">
            <a:spLocks noChangeArrowheads="1"/>
          </p:cNvSpPr>
          <p:nvPr/>
        </p:nvSpPr>
        <p:spPr bwMode="auto">
          <a:xfrm>
            <a:off x="9509125" y="1793875"/>
            <a:ext cx="4154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6+</a:t>
            </a:r>
          </a:p>
        </p:txBody>
      </p:sp>
      <p:sp>
        <p:nvSpPr>
          <p:cNvPr id="967754" name="Text Box 74"/>
          <p:cNvSpPr txBox="1">
            <a:spLocks noChangeArrowheads="1"/>
          </p:cNvSpPr>
          <p:nvPr/>
        </p:nvSpPr>
        <p:spPr bwMode="auto">
          <a:xfrm>
            <a:off x="9525000" y="2133600"/>
            <a:ext cx="3770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4-</a:t>
            </a:r>
          </a:p>
        </p:txBody>
      </p:sp>
      <p:grpSp>
        <p:nvGrpSpPr>
          <p:cNvPr id="967855" name="Group 175"/>
          <p:cNvGrpSpPr>
            <a:grpSpLocks/>
          </p:cNvGrpSpPr>
          <p:nvPr/>
        </p:nvGrpSpPr>
        <p:grpSpPr bwMode="auto">
          <a:xfrm>
            <a:off x="4006851" y="914400"/>
            <a:ext cx="2473325" cy="1066800"/>
            <a:chOff x="1564" y="576"/>
            <a:chExt cx="1558" cy="672"/>
          </a:xfrm>
        </p:grpSpPr>
        <p:grpSp>
          <p:nvGrpSpPr>
            <p:cNvPr id="967778" name="Group 98"/>
            <p:cNvGrpSpPr>
              <a:grpSpLocks/>
            </p:cNvGrpSpPr>
            <p:nvPr/>
          </p:nvGrpSpPr>
          <p:grpSpPr bwMode="auto">
            <a:xfrm>
              <a:off x="2860" y="576"/>
              <a:ext cx="262" cy="310"/>
              <a:chOff x="2438" y="2570"/>
              <a:chExt cx="262" cy="310"/>
            </a:xfrm>
          </p:grpSpPr>
          <p:sp>
            <p:nvSpPr>
              <p:cNvPr id="967777" name="Oval 97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776" name="Text Box 96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26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10</a:t>
                </a:r>
              </a:p>
            </p:txBody>
          </p:sp>
        </p:grpSp>
        <p:grpSp>
          <p:nvGrpSpPr>
            <p:cNvPr id="967782" name="Group 102"/>
            <p:cNvGrpSpPr>
              <a:grpSpLocks/>
            </p:cNvGrpSpPr>
            <p:nvPr/>
          </p:nvGrpSpPr>
          <p:grpSpPr bwMode="auto">
            <a:xfrm>
              <a:off x="2649" y="576"/>
              <a:ext cx="202" cy="310"/>
              <a:chOff x="2227" y="2570"/>
              <a:chExt cx="202" cy="310"/>
            </a:xfrm>
          </p:grpSpPr>
          <p:sp>
            <p:nvSpPr>
              <p:cNvPr id="967780" name="Oval 10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781" name="Text Box 10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8</a:t>
                </a:r>
              </a:p>
            </p:txBody>
          </p:sp>
        </p:grpSp>
        <p:grpSp>
          <p:nvGrpSpPr>
            <p:cNvPr id="967783" name="Group 103"/>
            <p:cNvGrpSpPr>
              <a:grpSpLocks/>
            </p:cNvGrpSpPr>
            <p:nvPr/>
          </p:nvGrpSpPr>
          <p:grpSpPr bwMode="auto">
            <a:xfrm>
              <a:off x="2390" y="576"/>
              <a:ext cx="202" cy="310"/>
              <a:chOff x="2227" y="2570"/>
              <a:chExt cx="202" cy="310"/>
            </a:xfrm>
          </p:grpSpPr>
          <p:sp>
            <p:nvSpPr>
              <p:cNvPr id="967784" name="Oval 10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785" name="Text Box 10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7</a:t>
                </a:r>
              </a:p>
            </p:txBody>
          </p:sp>
        </p:grpSp>
        <p:grpSp>
          <p:nvGrpSpPr>
            <p:cNvPr id="967786" name="Group 106"/>
            <p:cNvGrpSpPr>
              <a:grpSpLocks/>
            </p:cNvGrpSpPr>
            <p:nvPr/>
          </p:nvGrpSpPr>
          <p:grpSpPr bwMode="auto">
            <a:xfrm>
              <a:off x="2102" y="576"/>
              <a:ext cx="202" cy="310"/>
              <a:chOff x="2227" y="2570"/>
              <a:chExt cx="202" cy="310"/>
            </a:xfrm>
          </p:grpSpPr>
          <p:sp>
            <p:nvSpPr>
              <p:cNvPr id="967787" name="Oval 10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788" name="Text Box 10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</a:t>
                </a:r>
              </a:p>
            </p:txBody>
          </p:sp>
        </p:grpSp>
        <p:grpSp>
          <p:nvGrpSpPr>
            <p:cNvPr id="967789" name="Group 109"/>
            <p:cNvGrpSpPr>
              <a:grpSpLocks/>
            </p:cNvGrpSpPr>
            <p:nvPr/>
          </p:nvGrpSpPr>
          <p:grpSpPr bwMode="auto">
            <a:xfrm>
              <a:off x="1862" y="576"/>
              <a:ext cx="202" cy="310"/>
              <a:chOff x="2227" y="2570"/>
              <a:chExt cx="202" cy="310"/>
            </a:xfrm>
          </p:grpSpPr>
          <p:sp>
            <p:nvSpPr>
              <p:cNvPr id="967790" name="Oval 11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791" name="Text Box 11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3</a:t>
                </a:r>
              </a:p>
            </p:txBody>
          </p:sp>
        </p:grpSp>
        <p:grpSp>
          <p:nvGrpSpPr>
            <p:cNvPr id="967792" name="Group 112"/>
            <p:cNvGrpSpPr>
              <a:grpSpLocks/>
            </p:cNvGrpSpPr>
            <p:nvPr/>
          </p:nvGrpSpPr>
          <p:grpSpPr bwMode="auto">
            <a:xfrm>
              <a:off x="1574" y="576"/>
              <a:ext cx="202" cy="310"/>
              <a:chOff x="2227" y="2570"/>
              <a:chExt cx="202" cy="310"/>
            </a:xfrm>
          </p:grpSpPr>
          <p:sp>
            <p:nvSpPr>
              <p:cNvPr id="967793" name="Oval 113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794" name="Text Box 114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</a:t>
                </a:r>
              </a:p>
            </p:txBody>
          </p:sp>
        </p:grpSp>
        <p:grpSp>
          <p:nvGrpSpPr>
            <p:cNvPr id="967807" name="Group 127"/>
            <p:cNvGrpSpPr>
              <a:grpSpLocks/>
            </p:cNvGrpSpPr>
            <p:nvPr/>
          </p:nvGrpSpPr>
          <p:grpSpPr bwMode="auto">
            <a:xfrm>
              <a:off x="1564" y="938"/>
              <a:ext cx="202" cy="310"/>
              <a:chOff x="1564" y="890"/>
              <a:chExt cx="202" cy="310"/>
            </a:xfrm>
          </p:grpSpPr>
          <p:sp>
            <p:nvSpPr>
              <p:cNvPr id="967805" name="Oval 125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06" name="Text Box 126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2</a:t>
                </a:r>
              </a:p>
            </p:txBody>
          </p:sp>
        </p:grpSp>
        <p:grpSp>
          <p:nvGrpSpPr>
            <p:cNvPr id="967808" name="Group 128"/>
            <p:cNvGrpSpPr>
              <a:grpSpLocks/>
            </p:cNvGrpSpPr>
            <p:nvPr/>
          </p:nvGrpSpPr>
          <p:grpSpPr bwMode="auto">
            <a:xfrm>
              <a:off x="1852" y="938"/>
              <a:ext cx="202" cy="310"/>
              <a:chOff x="1564" y="890"/>
              <a:chExt cx="202" cy="310"/>
            </a:xfrm>
          </p:grpSpPr>
          <p:sp>
            <p:nvSpPr>
              <p:cNvPr id="967809" name="Oval 129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10" name="Text Box 130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5</a:t>
                </a:r>
              </a:p>
            </p:txBody>
          </p:sp>
        </p:grpSp>
        <p:grpSp>
          <p:nvGrpSpPr>
            <p:cNvPr id="967814" name="Group 134"/>
            <p:cNvGrpSpPr>
              <a:grpSpLocks/>
            </p:cNvGrpSpPr>
            <p:nvPr/>
          </p:nvGrpSpPr>
          <p:grpSpPr bwMode="auto">
            <a:xfrm>
              <a:off x="2140" y="938"/>
              <a:ext cx="225" cy="310"/>
              <a:chOff x="1564" y="890"/>
              <a:chExt cx="225" cy="310"/>
            </a:xfrm>
          </p:grpSpPr>
          <p:sp>
            <p:nvSpPr>
              <p:cNvPr id="967815" name="Oval 135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16" name="Text Box 136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25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6 </a:t>
                </a:r>
              </a:p>
            </p:txBody>
          </p:sp>
        </p:grpSp>
        <p:grpSp>
          <p:nvGrpSpPr>
            <p:cNvPr id="967817" name="Group 137"/>
            <p:cNvGrpSpPr>
              <a:grpSpLocks/>
            </p:cNvGrpSpPr>
            <p:nvPr/>
          </p:nvGrpSpPr>
          <p:grpSpPr bwMode="auto">
            <a:xfrm>
              <a:off x="2428" y="938"/>
              <a:ext cx="202" cy="310"/>
              <a:chOff x="1564" y="890"/>
              <a:chExt cx="202" cy="310"/>
            </a:xfrm>
          </p:grpSpPr>
          <p:sp>
            <p:nvSpPr>
              <p:cNvPr id="967818" name="Oval 138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19" name="Text Box 139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</a:t>
                </a:r>
              </a:p>
            </p:txBody>
          </p:sp>
        </p:grpSp>
      </p:grpSp>
      <p:grpSp>
        <p:nvGrpSpPr>
          <p:cNvPr id="967844" name="Group 164"/>
          <p:cNvGrpSpPr>
            <a:grpSpLocks/>
          </p:cNvGrpSpPr>
          <p:nvPr/>
        </p:nvGrpSpPr>
        <p:grpSpPr bwMode="auto">
          <a:xfrm>
            <a:off x="1524003" y="4038601"/>
            <a:ext cx="357188" cy="492125"/>
            <a:chOff x="1564" y="890"/>
            <a:chExt cx="225" cy="310"/>
          </a:xfrm>
        </p:grpSpPr>
        <p:sp>
          <p:nvSpPr>
            <p:cNvPr id="967845" name="Oval 165"/>
            <p:cNvSpPr>
              <a:spLocks noChangeArrowheads="1"/>
            </p:cNvSpPr>
            <p:nvPr/>
          </p:nvSpPr>
          <p:spPr bwMode="auto">
            <a:xfrm>
              <a:off x="1574" y="912"/>
              <a:ext cx="192" cy="2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846" name="Text Box 166"/>
            <p:cNvSpPr txBox="1">
              <a:spLocks noChangeArrowheads="1"/>
            </p:cNvSpPr>
            <p:nvPr/>
          </p:nvSpPr>
          <p:spPr bwMode="auto">
            <a:xfrm>
              <a:off x="1564" y="890"/>
              <a:ext cx="22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6 </a:t>
              </a:r>
            </a:p>
          </p:txBody>
        </p:sp>
      </p:grpSp>
      <p:grpSp>
        <p:nvGrpSpPr>
          <p:cNvPr id="967850" name="Group 170"/>
          <p:cNvGrpSpPr>
            <a:grpSpLocks/>
          </p:cNvGrpSpPr>
          <p:nvPr/>
        </p:nvGrpSpPr>
        <p:grpSpPr bwMode="auto">
          <a:xfrm>
            <a:off x="4724401" y="2590800"/>
            <a:ext cx="2473325" cy="1066800"/>
            <a:chOff x="96" y="1728"/>
            <a:chExt cx="1558" cy="672"/>
          </a:xfrm>
        </p:grpSpPr>
        <p:grpSp>
          <p:nvGrpSpPr>
            <p:cNvPr id="967820" name="Group 140"/>
            <p:cNvGrpSpPr>
              <a:grpSpLocks/>
            </p:cNvGrpSpPr>
            <p:nvPr/>
          </p:nvGrpSpPr>
          <p:grpSpPr bwMode="auto">
            <a:xfrm>
              <a:off x="1392" y="1728"/>
              <a:ext cx="262" cy="310"/>
              <a:chOff x="2438" y="2570"/>
              <a:chExt cx="262" cy="310"/>
            </a:xfrm>
          </p:grpSpPr>
          <p:sp>
            <p:nvSpPr>
              <p:cNvPr id="967821" name="Oval 141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22" name="Text Box 142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26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10</a:t>
                </a:r>
              </a:p>
            </p:txBody>
          </p:sp>
        </p:grpSp>
        <p:grpSp>
          <p:nvGrpSpPr>
            <p:cNvPr id="967823" name="Group 143"/>
            <p:cNvGrpSpPr>
              <a:grpSpLocks/>
            </p:cNvGrpSpPr>
            <p:nvPr/>
          </p:nvGrpSpPr>
          <p:grpSpPr bwMode="auto">
            <a:xfrm>
              <a:off x="1181" y="1728"/>
              <a:ext cx="202" cy="310"/>
              <a:chOff x="2227" y="2570"/>
              <a:chExt cx="202" cy="310"/>
            </a:xfrm>
          </p:grpSpPr>
          <p:sp>
            <p:nvSpPr>
              <p:cNvPr id="967824" name="Oval 14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25" name="Text Box 14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8</a:t>
                </a:r>
              </a:p>
            </p:txBody>
          </p:sp>
        </p:grpSp>
        <p:grpSp>
          <p:nvGrpSpPr>
            <p:cNvPr id="967826" name="Group 146"/>
            <p:cNvGrpSpPr>
              <a:grpSpLocks/>
            </p:cNvGrpSpPr>
            <p:nvPr/>
          </p:nvGrpSpPr>
          <p:grpSpPr bwMode="auto">
            <a:xfrm>
              <a:off x="922" y="1728"/>
              <a:ext cx="202" cy="310"/>
              <a:chOff x="2227" y="2570"/>
              <a:chExt cx="202" cy="310"/>
            </a:xfrm>
          </p:grpSpPr>
          <p:sp>
            <p:nvSpPr>
              <p:cNvPr id="967827" name="Oval 14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28" name="Text Box 14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7</a:t>
                </a:r>
              </a:p>
            </p:txBody>
          </p:sp>
        </p:grpSp>
        <p:grpSp>
          <p:nvGrpSpPr>
            <p:cNvPr id="967829" name="Group 149"/>
            <p:cNvGrpSpPr>
              <a:grpSpLocks/>
            </p:cNvGrpSpPr>
            <p:nvPr/>
          </p:nvGrpSpPr>
          <p:grpSpPr bwMode="auto">
            <a:xfrm>
              <a:off x="634" y="1728"/>
              <a:ext cx="202" cy="310"/>
              <a:chOff x="2227" y="2570"/>
              <a:chExt cx="202" cy="310"/>
            </a:xfrm>
          </p:grpSpPr>
          <p:sp>
            <p:nvSpPr>
              <p:cNvPr id="967830" name="Oval 15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31" name="Text Box 15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</a:t>
                </a:r>
              </a:p>
            </p:txBody>
          </p:sp>
        </p:grpSp>
        <p:grpSp>
          <p:nvGrpSpPr>
            <p:cNvPr id="967832" name="Group 152"/>
            <p:cNvGrpSpPr>
              <a:grpSpLocks/>
            </p:cNvGrpSpPr>
            <p:nvPr/>
          </p:nvGrpSpPr>
          <p:grpSpPr bwMode="auto">
            <a:xfrm>
              <a:off x="394" y="1728"/>
              <a:ext cx="202" cy="310"/>
              <a:chOff x="2227" y="2570"/>
              <a:chExt cx="202" cy="310"/>
            </a:xfrm>
          </p:grpSpPr>
          <p:sp>
            <p:nvSpPr>
              <p:cNvPr id="967833" name="Oval 153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34" name="Text Box 154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3</a:t>
                </a:r>
              </a:p>
            </p:txBody>
          </p:sp>
        </p:grpSp>
        <p:grpSp>
          <p:nvGrpSpPr>
            <p:cNvPr id="967835" name="Group 155"/>
            <p:cNvGrpSpPr>
              <a:grpSpLocks/>
            </p:cNvGrpSpPr>
            <p:nvPr/>
          </p:nvGrpSpPr>
          <p:grpSpPr bwMode="auto">
            <a:xfrm>
              <a:off x="106" y="1728"/>
              <a:ext cx="202" cy="310"/>
              <a:chOff x="2227" y="2570"/>
              <a:chExt cx="202" cy="310"/>
            </a:xfrm>
          </p:grpSpPr>
          <p:sp>
            <p:nvSpPr>
              <p:cNvPr id="967836" name="Oval 156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37" name="Text Box 157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</a:t>
                </a:r>
              </a:p>
            </p:txBody>
          </p:sp>
        </p:grpSp>
        <p:grpSp>
          <p:nvGrpSpPr>
            <p:cNvPr id="967838" name="Group 158"/>
            <p:cNvGrpSpPr>
              <a:grpSpLocks/>
            </p:cNvGrpSpPr>
            <p:nvPr/>
          </p:nvGrpSpPr>
          <p:grpSpPr bwMode="auto">
            <a:xfrm>
              <a:off x="96" y="2090"/>
              <a:ext cx="202" cy="310"/>
              <a:chOff x="1564" y="890"/>
              <a:chExt cx="202" cy="310"/>
            </a:xfrm>
          </p:grpSpPr>
          <p:sp>
            <p:nvSpPr>
              <p:cNvPr id="967839" name="Oval 159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40" name="Text Box 160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2</a:t>
                </a:r>
              </a:p>
            </p:txBody>
          </p:sp>
        </p:grpSp>
      </p:grpSp>
      <p:grpSp>
        <p:nvGrpSpPr>
          <p:cNvPr id="967854" name="Group 174"/>
          <p:cNvGrpSpPr>
            <a:grpSpLocks/>
          </p:cNvGrpSpPr>
          <p:nvPr/>
        </p:nvGrpSpPr>
        <p:grpSpPr bwMode="auto">
          <a:xfrm>
            <a:off x="2514601" y="4038601"/>
            <a:ext cx="701675" cy="492125"/>
            <a:chOff x="2016" y="2426"/>
            <a:chExt cx="442" cy="310"/>
          </a:xfrm>
        </p:grpSpPr>
        <p:grpSp>
          <p:nvGrpSpPr>
            <p:cNvPr id="967841" name="Group 161"/>
            <p:cNvGrpSpPr>
              <a:grpSpLocks/>
            </p:cNvGrpSpPr>
            <p:nvPr/>
          </p:nvGrpSpPr>
          <p:grpSpPr bwMode="auto">
            <a:xfrm>
              <a:off x="2016" y="2426"/>
              <a:ext cx="202" cy="310"/>
              <a:chOff x="1564" y="890"/>
              <a:chExt cx="202" cy="310"/>
            </a:xfrm>
          </p:grpSpPr>
          <p:sp>
            <p:nvSpPr>
              <p:cNvPr id="967842" name="Oval 162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43" name="Text Box 163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5</a:t>
                </a:r>
              </a:p>
            </p:txBody>
          </p:sp>
        </p:grpSp>
        <p:grpSp>
          <p:nvGrpSpPr>
            <p:cNvPr id="967847" name="Group 167"/>
            <p:cNvGrpSpPr>
              <a:grpSpLocks/>
            </p:cNvGrpSpPr>
            <p:nvPr/>
          </p:nvGrpSpPr>
          <p:grpSpPr bwMode="auto">
            <a:xfrm>
              <a:off x="2256" y="2426"/>
              <a:ext cx="202" cy="310"/>
              <a:chOff x="1564" y="890"/>
              <a:chExt cx="202" cy="310"/>
            </a:xfrm>
          </p:grpSpPr>
          <p:sp>
            <p:nvSpPr>
              <p:cNvPr id="967848" name="Oval 168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49" name="Text Box 169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</a:t>
                </a:r>
              </a:p>
            </p:txBody>
          </p:sp>
        </p:grpSp>
      </p:grpSp>
      <p:sp>
        <p:nvSpPr>
          <p:cNvPr id="967852" name="Text Box 172"/>
          <p:cNvSpPr txBox="1">
            <a:spLocks noChangeArrowheads="1"/>
          </p:cNvSpPr>
          <p:nvPr/>
        </p:nvSpPr>
        <p:spPr bwMode="auto">
          <a:xfrm>
            <a:off x="1524000" y="3505200"/>
            <a:ext cx="503664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967853" name="Text Box 173"/>
          <p:cNvSpPr txBox="1">
            <a:spLocks noChangeArrowheads="1"/>
          </p:cNvSpPr>
          <p:nvPr/>
        </p:nvSpPr>
        <p:spPr bwMode="auto">
          <a:xfrm>
            <a:off x="2514600" y="3505200"/>
            <a:ext cx="503664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967856" name="Text Box 176"/>
          <p:cNvSpPr txBox="1">
            <a:spLocks noChangeArrowheads="1"/>
          </p:cNvSpPr>
          <p:nvPr/>
        </p:nvSpPr>
        <p:spPr bwMode="auto">
          <a:xfrm>
            <a:off x="3549192" y="6210258"/>
            <a:ext cx="225093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Let</a:t>
            </a:r>
            <a:r>
              <a:rPr lang="ja-JP" altLang="en-US">
                <a:latin typeface="Arial"/>
              </a:rPr>
              <a:t>’</a:t>
            </a:r>
            <a:r>
              <a:rPr lang="en-US" dirty="0"/>
              <a:t>s consider next </a:t>
            </a:r>
          </a:p>
          <a:p>
            <a:r>
              <a:rPr lang="en-US" dirty="0"/>
              <a:t>the attribute Speedy</a:t>
            </a:r>
          </a:p>
        </p:txBody>
      </p:sp>
      <p:grpSp>
        <p:nvGrpSpPr>
          <p:cNvPr id="967862" name="Group 182"/>
          <p:cNvGrpSpPr>
            <a:grpSpLocks/>
          </p:cNvGrpSpPr>
          <p:nvPr/>
        </p:nvGrpSpPr>
        <p:grpSpPr bwMode="auto">
          <a:xfrm>
            <a:off x="4632326" y="3733800"/>
            <a:ext cx="1538288" cy="914400"/>
            <a:chOff x="1958" y="2352"/>
            <a:chExt cx="969" cy="576"/>
          </a:xfrm>
        </p:grpSpPr>
        <p:sp>
          <p:nvSpPr>
            <p:cNvPr id="967857" name="Text Box 177"/>
            <p:cNvSpPr txBox="1">
              <a:spLocks noChangeArrowheads="1"/>
            </p:cNvSpPr>
            <p:nvPr/>
          </p:nvSpPr>
          <p:spPr bwMode="auto">
            <a:xfrm>
              <a:off x="2016" y="2352"/>
              <a:ext cx="590" cy="2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Speedy</a:t>
              </a:r>
            </a:p>
          </p:txBody>
        </p:sp>
        <p:sp>
          <p:nvSpPr>
            <p:cNvPr id="967858" name="Line 178"/>
            <p:cNvSpPr>
              <a:spLocks noChangeShapeType="1"/>
            </p:cNvSpPr>
            <p:nvPr/>
          </p:nvSpPr>
          <p:spPr bwMode="auto">
            <a:xfrm flipH="1">
              <a:off x="2112" y="2640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7859" name="Line 179"/>
            <p:cNvSpPr>
              <a:spLocks noChangeShapeType="1"/>
            </p:cNvSpPr>
            <p:nvPr/>
          </p:nvSpPr>
          <p:spPr bwMode="auto">
            <a:xfrm>
              <a:off x="2352" y="2640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7860" name="Text Box 180"/>
            <p:cNvSpPr txBox="1">
              <a:spLocks noChangeArrowheads="1"/>
            </p:cNvSpPr>
            <p:nvPr/>
          </p:nvSpPr>
          <p:spPr bwMode="auto">
            <a:xfrm>
              <a:off x="1958" y="2666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y</a:t>
              </a:r>
            </a:p>
          </p:txBody>
        </p:sp>
        <p:sp>
          <p:nvSpPr>
            <p:cNvPr id="967861" name="Text Box 181"/>
            <p:cNvSpPr txBox="1">
              <a:spLocks noChangeArrowheads="1"/>
            </p:cNvSpPr>
            <p:nvPr/>
          </p:nvSpPr>
          <p:spPr bwMode="auto">
            <a:xfrm>
              <a:off x="2726" y="2570"/>
              <a:ext cx="20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n</a:t>
              </a:r>
            </a:p>
          </p:txBody>
        </p:sp>
      </p:grpSp>
      <p:grpSp>
        <p:nvGrpSpPr>
          <p:cNvPr id="967886" name="Group 206"/>
          <p:cNvGrpSpPr>
            <a:grpSpLocks/>
          </p:cNvGrpSpPr>
          <p:nvPr/>
        </p:nvGrpSpPr>
        <p:grpSpPr bwMode="auto">
          <a:xfrm>
            <a:off x="2682876" y="5146676"/>
            <a:ext cx="2060575" cy="492125"/>
            <a:chOff x="730" y="3242"/>
            <a:chExt cx="1298" cy="310"/>
          </a:xfrm>
        </p:grpSpPr>
        <p:grpSp>
          <p:nvGrpSpPr>
            <p:cNvPr id="967864" name="Group 184"/>
            <p:cNvGrpSpPr>
              <a:grpSpLocks/>
            </p:cNvGrpSpPr>
            <p:nvPr/>
          </p:nvGrpSpPr>
          <p:grpSpPr bwMode="auto">
            <a:xfrm>
              <a:off x="1766" y="3242"/>
              <a:ext cx="262" cy="310"/>
              <a:chOff x="2438" y="2570"/>
              <a:chExt cx="262" cy="310"/>
            </a:xfrm>
          </p:grpSpPr>
          <p:sp>
            <p:nvSpPr>
              <p:cNvPr id="967865" name="Oval 185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66" name="Text Box 186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26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10</a:t>
                </a:r>
              </a:p>
            </p:txBody>
          </p:sp>
        </p:grpSp>
        <p:grpSp>
          <p:nvGrpSpPr>
            <p:cNvPr id="967867" name="Group 187"/>
            <p:cNvGrpSpPr>
              <a:grpSpLocks/>
            </p:cNvGrpSpPr>
            <p:nvPr/>
          </p:nvGrpSpPr>
          <p:grpSpPr bwMode="auto">
            <a:xfrm>
              <a:off x="1555" y="3242"/>
              <a:ext cx="202" cy="310"/>
              <a:chOff x="2227" y="2570"/>
              <a:chExt cx="202" cy="310"/>
            </a:xfrm>
          </p:grpSpPr>
          <p:sp>
            <p:nvSpPr>
              <p:cNvPr id="967868" name="Oval 188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69" name="Text Box 189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8</a:t>
                </a:r>
              </a:p>
            </p:txBody>
          </p:sp>
        </p:grpSp>
        <p:grpSp>
          <p:nvGrpSpPr>
            <p:cNvPr id="967870" name="Group 190"/>
            <p:cNvGrpSpPr>
              <a:grpSpLocks/>
            </p:cNvGrpSpPr>
            <p:nvPr/>
          </p:nvGrpSpPr>
          <p:grpSpPr bwMode="auto">
            <a:xfrm>
              <a:off x="1296" y="3242"/>
              <a:ext cx="202" cy="310"/>
              <a:chOff x="2227" y="2570"/>
              <a:chExt cx="202" cy="310"/>
            </a:xfrm>
          </p:grpSpPr>
          <p:sp>
            <p:nvSpPr>
              <p:cNvPr id="967871" name="Oval 191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72" name="Text Box 192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7</a:t>
                </a:r>
              </a:p>
            </p:txBody>
          </p:sp>
        </p:grpSp>
        <p:grpSp>
          <p:nvGrpSpPr>
            <p:cNvPr id="967876" name="Group 196"/>
            <p:cNvGrpSpPr>
              <a:grpSpLocks/>
            </p:cNvGrpSpPr>
            <p:nvPr/>
          </p:nvGrpSpPr>
          <p:grpSpPr bwMode="auto">
            <a:xfrm>
              <a:off x="1018" y="3242"/>
              <a:ext cx="202" cy="310"/>
              <a:chOff x="2227" y="2570"/>
              <a:chExt cx="202" cy="310"/>
            </a:xfrm>
          </p:grpSpPr>
          <p:sp>
            <p:nvSpPr>
              <p:cNvPr id="967877" name="Oval 19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78" name="Text Box 19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3</a:t>
                </a:r>
              </a:p>
            </p:txBody>
          </p:sp>
        </p:grpSp>
        <p:grpSp>
          <p:nvGrpSpPr>
            <p:cNvPr id="967879" name="Group 199"/>
            <p:cNvGrpSpPr>
              <a:grpSpLocks/>
            </p:cNvGrpSpPr>
            <p:nvPr/>
          </p:nvGrpSpPr>
          <p:grpSpPr bwMode="auto">
            <a:xfrm>
              <a:off x="730" y="3242"/>
              <a:ext cx="202" cy="310"/>
              <a:chOff x="2227" y="2570"/>
              <a:chExt cx="202" cy="310"/>
            </a:xfrm>
          </p:grpSpPr>
          <p:sp>
            <p:nvSpPr>
              <p:cNvPr id="967880" name="Oval 20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81" name="Text Box 20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</a:t>
                </a:r>
              </a:p>
            </p:txBody>
          </p:sp>
        </p:grpSp>
      </p:grpSp>
      <p:grpSp>
        <p:nvGrpSpPr>
          <p:cNvPr id="967887" name="Group 207"/>
          <p:cNvGrpSpPr>
            <a:grpSpLocks/>
          </p:cNvGrpSpPr>
          <p:nvPr/>
        </p:nvGrpSpPr>
        <p:grpSpPr bwMode="auto">
          <a:xfrm>
            <a:off x="6597651" y="4079876"/>
            <a:ext cx="320675" cy="1025525"/>
            <a:chOff x="3072" y="2640"/>
            <a:chExt cx="202" cy="646"/>
          </a:xfrm>
        </p:grpSpPr>
        <p:grpSp>
          <p:nvGrpSpPr>
            <p:cNvPr id="967873" name="Group 193"/>
            <p:cNvGrpSpPr>
              <a:grpSpLocks/>
            </p:cNvGrpSpPr>
            <p:nvPr/>
          </p:nvGrpSpPr>
          <p:grpSpPr bwMode="auto">
            <a:xfrm>
              <a:off x="3072" y="2640"/>
              <a:ext cx="202" cy="310"/>
              <a:chOff x="2227" y="2570"/>
              <a:chExt cx="202" cy="310"/>
            </a:xfrm>
          </p:grpSpPr>
          <p:sp>
            <p:nvSpPr>
              <p:cNvPr id="967874" name="Oval 19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75" name="Text Box 19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</a:t>
                </a:r>
              </a:p>
            </p:txBody>
          </p:sp>
        </p:grpSp>
        <p:grpSp>
          <p:nvGrpSpPr>
            <p:cNvPr id="967882" name="Group 202"/>
            <p:cNvGrpSpPr>
              <a:grpSpLocks/>
            </p:cNvGrpSpPr>
            <p:nvPr/>
          </p:nvGrpSpPr>
          <p:grpSpPr bwMode="auto">
            <a:xfrm>
              <a:off x="3072" y="2976"/>
              <a:ext cx="202" cy="310"/>
              <a:chOff x="1564" y="890"/>
              <a:chExt cx="202" cy="310"/>
            </a:xfrm>
          </p:grpSpPr>
          <p:sp>
            <p:nvSpPr>
              <p:cNvPr id="967883" name="Oval 203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84" name="Text Box 204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2</a:t>
                </a:r>
              </a:p>
            </p:txBody>
          </p:sp>
        </p:grpSp>
      </p:grpSp>
      <p:sp>
        <p:nvSpPr>
          <p:cNvPr id="967885" name="Text Box 205"/>
          <p:cNvSpPr txBox="1">
            <a:spLocks noChangeArrowheads="1"/>
          </p:cNvSpPr>
          <p:nvPr/>
        </p:nvSpPr>
        <p:spPr bwMode="auto">
          <a:xfrm>
            <a:off x="4191000" y="4648200"/>
            <a:ext cx="58573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Yes </a:t>
            </a:r>
          </a:p>
        </p:txBody>
      </p:sp>
      <p:grpSp>
        <p:nvGrpSpPr>
          <p:cNvPr id="967893" name="Group 213"/>
          <p:cNvGrpSpPr>
            <a:grpSpLocks/>
          </p:cNvGrpSpPr>
          <p:nvPr/>
        </p:nvGrpSpPr>
        <p:grpSpPr bwMode="auto">
          <a:xfrm>
            <a:off x="5165726" y="4572000"/>
            <a:ext cx="1233488" cy="838200"/>
            <a:chOff x="2294" y="2880"/>
            <a:chExt cx="777" cy="528"/>
          </a:xfrm>
        </p:grpSpPr>
        <p:sp>
          <p:nvSpPr>
            <p:cNvPr id="967888" name="Text Box 208"/>
            <p:cNvSpPr txBox="1">
              <a:spLocks noChangeArrowheads="1"/>
            </p:cNvSpPr>
            <p:nvPr/>
          </p:nvSpPr>
          <p:spPr bwMode="auto">
            <a:xfrm>
              <a:off x="2448" y="2880"/>
              <a:ext cx="438" cy="2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Price</a:t>
              </a:r>
            </a:p>
          </p:txBody>
        </p:sp>
        <p:sp>
          <p:nvSpPr>
            <p:cNvPr id="967889" name="Line 209"/>
            <p:cNvSpPr>
              <a:spLocks noChangeShapeType="1"/>
            </p:cNvSpPr>
            <p:nvPr/>
          </p:nvSpPr>
          <p:spPr bwMode="auto">
            <a:xfrm flipH="1">
              <a:off x="2544" y="3168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7890" name="Line 210"/>
            <p:cNvSpPr>
              <a:spLocks noChangeShapeType="1"/>
            </p:cNvSpPr>
            <p:nvPr/>
          </p:nvSpPr>
          <p:spPr bwMode="auto">
            <a:xfrm>
              <a:off x="2688" y="3168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7891" name="Text Box 211"/>
            <p:cNvSpPr txBox="1">
              <a:spLocks noChangeArrowheads="1"/>
            </p:cNvSpPr>
            <p:nvPr/>
          </p:nvSpPr>
          <p:spPr bwMode="auto">
            <a:xfrm>
              <a:off x="2294" y="3098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67892" name="Text Box 212"/>
            <p:cNvSpPr txBox="1">
              <a:spLocks noChangeArrowheads="1"/>
            </p:cNvSpPr>
            <p:nvPr/>
          </p:nvSpPr>
          <p:spPr bwMode="auto">
            <a:xfrm>
              <a:off x="2870" y="3146"/>
              <a:ext cx="20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h</a:t>
              </a:r>
            </a:p>
          </p:txBody>
        </p:sp>
      </p:grpSp>
      <p:grpSp>
        <p:nvGrpSpPr>
          <p:cNvPr id="967895" name="Group 215"/>
          <p:cNvGrpSpPr>
            <a:grpSpLocks/>
          </p:cNvGrpSpPr>
          <p:nvPr/>
        </p:nvGrpSpPr>
        <p:grpSpPr bwMode="auto">
          <a:xfrm>
            <a:off x="5334001" y="5791201"/>
            <a:ext cx="320675" cy="492125"/>
            <a:chOff x="2227" y="2570"/>
            <a:chExt cx="202" cy="310"/>
          </a:xfrm>
        </p:grpSpPr>
        <p:sp>
          <p:nvSpPr>
            <p:cNvPr id="967896" name="Oval 216"/>
            <p:cNvSpPr>
              <a:spLocks noChangeArrowheads="1"/>
            </p:cNvSpPr>
            <p:nvPr/>
          </p:nvSpPr>
          <p:spPr bwMode="auto">
            <a:xfrm>
              <a:off x="2237" y="2592"/>
              <a:ext cx="192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897" name="Text Box 217"/>
            <p:cNvSpPr txBox="1">
              <a:spLocks noChangeArrowheads="1"/>
            </p:cNvSpPr>
            <p:nvPr/>
          </p:nvSpPr>
          <p:spPr bwMode="auto">
            <a:xfrm>
              <a:off x="2227" y="2570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4</a:t>
              </a:r>
            </a:p>
          </p:txBody>
        </p:sp>
      </p:grpSp>
      <p:grpSp>
        <p:nvGrpSpPr>
          <p:cNvPr id="967898" name="Group 218"/>
          <p:cNvGrpSpPr>
            <a:grpSpLocks/>
          </p:cNvGrpSpPr>
          <p:nvPr/>
        </p:nvGrpSpPr>
        <p:grpSpPr bwMode="auto">
          <a:xfrm>
            <a:off x="6248401" y="5867401"/>
            <a:ext cx="320675" cy="492125"/>
            <a:chOff x="1564" y="890"/>
            <a:chExt cx="202" cy="310"/>
          </a:xfrm>
        </p:grpSpPr>
        <p:sp>
          <p:nvSpPr>
            <p:cNvPr id="967899" name="Oval 219"/>
            <p:cNvSpPr>
              <a:spLocks noChangeArrowheads="1"/>
            </p:cNvSpPr>
            <p:nvPr/>
          </p:nvSpPr>
          <p:spPr bwMode="auto">
            <a:xfrm>
              <a:off x="1574" y="912"/>
              <a:ext cx="192" cy="2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900" name="Text Box 220"/>
            <p:cNvSpPr txBox="1">
              <a:spLocks noChangeArrowheads="1"/>
            </p:cNvSpPr>
            <p:nvPr/>
          </p:nvSpPr>
          <p:spPr bwMode="auto">
            <a:xfrm>
              <a:off x="1564" y="890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967901" name="Text Box 221"/>
          <p:cNvSpPr txBox="1">
            <a:spLocks noChangeArrowheads="1"/>
          </p:cNvSpPr>
          <p:nvPr/>
        </p:nvSpPr>
        <p:spPr bwMode="auto">
          <a:xfrm>
            <a:off x="5199063" y="5400675"/>
            <a:ext cx="58573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Yes </a:t>
            </a:r>
          </a:p>
        </p:txBody>
      </p:sp>
      <p:sp>
        <p:nvSpPr>
          <p:cNvPr id="967902" name="Text Box 222"/>
          <p:cNvSpPr txBox="1">
            <a:spLocks noChangeArrowheads="1"/>
          </p:cNvSpPr>
          <p:nvPr/>
        </p:nvSpPr>
        <p:spPr bwMode="auto">
          <a:xfrm>
            <a:off x="6138863" y="5400675"/>
            <a:ext cx="503664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9553" y="1134070"/>
            <a:ext cx="3534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Node “done” when uniform label or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“no further uncertainty.”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CAE098-D240-9847-9653-E1CEDF04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1" y="282994"/>
            <a:ext cx="10972800" cy="427038"/>
          </a:xfrm>
        </p:spPr>
        <p:txBody>
          <a:bodyPr/>
          <a:lstStyle/>
          <a:p>
            <a:r>
              <a:rPr lang="en-US" dirty="0"/>
              <a:t>Top-Down Induction of Decision Tree: Big Tip Example </a:t>
            </a:r>
          </a:p>
        </p:txBody>
      </p:sp>
    </p:spTree>
    <p:extLst>
      <p:ext uri="{BB962C8B-B14F-4D97-AF65-F5344CB8AC3E}">
        <p14:creationId xmlns:p14="http://schemas.microsoft.com/office/powerpoint/2010/main" val="212662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7751" grpId="0"/>
      <p:bldP spid="967852" grpId="0" animBg="1"/>
      <p:bldP spid="967853" grpId="0" animBg="1"/>
      <p:bldP spid="967856" grpId="0"/>
      <p:bldP spid="967901" grpId="0" animBg="1"/>
      <p:bldP spid="96790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ChangeArrowheads="1"/>
          </p:cNvSpPr>
          <p:nvPr/>
        </p:nvSpPr>
        <p:spPr bwMode="auto">
          <a:xfrm>
            <a:off x="609600" y="1681956"/>
            <a:ext cx="8077200" cy="434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003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758156"/>
            <a:ext cx="777240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TDIDF(</a:t>
            </a:r>
            <a:r>
              <a:rPr lang="en-US" dirty="0" err="1"/>
              <a:t>D,c</a:t>
            </a:r>
            <a:r>
              <a:rPr lang="en-US" baseline="-25000" dirty="0" err="1"/>
              <a:t>def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/>
              <a:t>IF(all examples in D have same class c)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Return leaf with class c (or class </a:t>
            </a:r>
            <a:r>
              <a:rPr lang="en-US" dirty="0" err="1"/>
              <a:t>c</a:t>
            </a:r>
            <a:r>
              <a:rPr lang="en-US" baseline="-25000" dirty="0" err="1"/>
              <a:t>def</a:t>
            </a:r>
            <a:r>
              <a:rPr lang="en-US" dirty="0"/>
              <a:t>, if D is empty)</a:t>
            </a:r>
          </a:p>
          <a:p>
            <a:pPr>
              <a:lnSpc>
                <a:spcPct val="90000"/>
              </a:lnSpc>
            </a:pPr>
            <a:r>
              <a:rPr lang="en-US" b="1" dirty="0"/>
              <a:t>ELSE IF(no attributes left to test)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Return leaf with class c of majority in D</a:t>
            </a:r>
          </a:p>
          <a:p>
            <a:pPr>
              <a:lnSpc>
                <a:spcPct val="90000"/>
              </a:lnSpc>
            </a:pPr>
            <a:r>
              <a:rPr lang="en-US" b="1" dirty="0"/>
              <a:t>ELSE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Pick A as the </a:t>
            </a:r>
            <a:r>
              <a:rPr lang="ja-JP" altLang="en-US" dirty="0">
                <a:solidFill>
                  <a:srgbClr val="FF0000"/>
                </a:solidFill>
                <a:latin typeface="Arial"/>
              </a:rPr>
              <a:t>“</a:t>
            </a:r>
            <a:r>
              <a:rPr lang="en-US" dirty="0">
                <a:solidFill>
                  <a:srgbClr val="FF0000"/>
                </a:solidFill>
              </a:rPr>
              <a:t>best</a:t>
            </a:r>
            <a:r>
              <a:rPr lang="ja-JP" altLang="en-US" dirty="0">
                <a:solidFill>
                  <a:srgbClr val="FF0000"/>
                </a:solidFill>
                <a:latin typeface="Arial"/>
              </a:rPr>
              <a:t>”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decision attribute for next node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FOR each value v</a:t>
            </a:r>
            <a:r>
              <a:rPr lang="en-US" baseline="-25000" dirty="0"/>
              <a:t>i</a:t>
            </a:r>
            <a:r>
              <a:rPr lang="en-US" dirty="0"/>
              <a:t> of A create a new descendent of node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Subtree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for v</a:t>
            </a:r>
            <a:r>
              <a:rPr lang="en-US" baseline="-25000" dirty="0"/>
              <a:t>i</a:t>
            </a:r>
            <a:r>
              <a:rPr lang="en-US" dirty="0"/>
              <a:t> is TDIDF(</a:t>
            </a:r>
            <a:r>
              <a:rPr lang="en-US" dirty="0" err="1"/>
              <a:t>D</a:t>
            </a:r>
            <a:r>
              <a:rPr lang="en-US" baseline="-25000" dirty="0" err="1"/>
              <a:t>i</a:t>
            </a:r>
            <a:r>
              <a:rPr lang="en-US" dirty="0" err="1"/>
              <a:t>,c</a:t>
            </a:r>
            <a:r>
              <a:rPr lang="en-US" baseline="-25000" dirty="0" err="1"/>
              <a:t>def</a:t>
            </a:r>
            <a:r>
              <a:rPr lang="en-US" dirty="0"/>
              <a:t>)</a:t>
            </a:r>
          </a:p>
          <a:p>
            <a:pPr lvl="2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RETURN tree with A as root and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as </a:t>
            </a:r>
            <a:r>
              <a:rPr lang="en-US" dirty="0" err="1"/>
              <a:t>subtrees</a:t>
            </a:r>
            <a:endParaRPr lang="en-US" dirty="0"/>
          </a:p>
        </p:txBody>
      </p:sp>
      <p:graphicFrame>
        <p:nvGraphicFramePr>
          <p:cNvPr id="9400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343958"/>
              </p:ext>
            </p:extLst>
          </p:nvPr>
        </p:nvGraphicFramePr>
        <p:xfrm>
          <a:off x="1905000" y="4729957"/>
          <a:ext cx="434340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Equation" r:id="rId4" imgW="2806560" imgH="215640" progId="Equation.3">
                  <p:embed/>
                </p:oleObj>
              </mc:Choice>
              <mc:Fallback>
                <p:oleObj name="Equation" r:id="rId4" imgW="2806560" imgH="215640" progId="Equation.3">
                  <p:embed/>
                  <p:pic>
                    <p:nvPicPr>
                      <p:cNvPr id="9400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729957"/>
                        <a:ext cx="4343400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00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852720"/>
              </p:ext>
            </p:extLst>
          </p:nvPr>
        </p:nvGraphicFramePr>
        <p:xfrm>
          <a:off x="2362200" y="6172994"/>
          <a:ext cx="281305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Equation" r:id="rId6" imgW="1574640" imgH="215640" progId="Equation.3">
                  <p:embed/>
                </p:oleObj>
              </mc:Choice>
              <mc:Fallback>
                <p:oleObj name="Equation" r:id="rId6" imgW="1574640" imgH="215640" progId="Equation.3">
                  <p:embed/>
                  <p:pic>
                    <p:nvPicPr>
                      <p:cNvPr id="9400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6172994"/>
                        <a:ext cx="2813050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0039" name="Rectangle 7"/>
          <p:cNvSpPr>
            <a:spLocks noChangeArrowheads="1"/>
          </p:cNvSpPr>
          <p:nvPr/>
        </p:nvSpPr>
        <p:spPr bwMode="auto">
          <a:xfrm>
            <a:off x="609600" y="6134895"/>
            <a:ext cx="4572000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2000" dirty="0"/>
              <a:t>Training Data: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sz="2000" dirty="0"/>
          </a:p>
        </p:txBody>
      </p:sp>
      <p:sp>
        <p:nvSpPr>
          <p:cNvPr id="940065" name="Rectangle 33"/>
          <p:cNvSpPr>
            <a:spLocks noChangeArrowheads="1"/>
          </p:cNvSpPr>
          <p:nvPr/>
        </p:nvSpPr>
        <p:spPr bwMode="auto">
          <a:xfrm>
            <a:off x="680803" y="3059905"/>
            <a:ext cx="6477000" cy="64134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007F7D-E97B-9148-B663-890CE2CA186E}"/>
              </a:ext>
            </a:extLst>
          </p:cNvPr>
          <p:cNvGrpSpPr/>
          <p:nvPr/>
        </p:nvGrpSpPr>
        <p:grpSpPr>
          <a:xfrm>
            <a:off x="7473626" y="1062832"/>
            <a:ext cx="4656137" cy="2297113"/>
            <a:chOff x="6011864" y="1"/>
            <a:chExt cx="4656137" cy="2297113"/>
          </a:xfrm>
        </p:grpSpPr>
        <p:pic>
          <p:nvPicPr>
            <p:cNvPr id="940057" name="Picture 2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1864" y="1"/>
              <a:ext cx="4656137" cy="2297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0062" name="Rectangle 30"/>
            <p:cNvSpPr>
              <a:spLocks noChangeArrowheads="1"/>
            </p:cNvSpPr>
            <p:nvPr/>
          </p:nvSpPr>
          <p:spPr bwMode="auto">
            <a:xfrm>
              <a:off x="8534400" y="1295400"/>
              <a:ext cx="15240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0070" name="Text Box 38"/>
            <p:cNvSpPr txBox="1">
              <a:spLocks noChangeArrowheads="1"/>
            </p:cNvSpPr>
            <p:nvPr/>
          </p:nvSpPr>
          <p:spPr bwMode="auto">
            <a:xfrm>
              <a:off x="8686800" y="1371600"/>
              <a:ext cx="52803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D40E0F4-1899-AB46-84A0-BBDA9BB0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Induction of DT (simplified)</a:t>
            </a:r>
          </a:p>
        </p:txBody>
      </p:sp>
      <p:sp>
        <p:nvSpPr>
          <p:cNvPr id="940068" name="Line 36"/>
          <p:cNvSpPr>
            <a:spLocks noChangeShapeType="1"/>
          </p:cNvSpPr>
          <p:nvPr/>
        </p:nvSpPr>
        <p:spPr bwMode="auto">
          <a:xfrm flipV="1">
            <a:off x="6096000" y="2755103"/>
            <a:ext cx="4044626" cy="527051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40061" name="Group 29"/>
          <p:cNvGrpSpPr>
            <a:grpSpLocks/>
          </p:cNvGrpSpPr>
          <p:nvPr/>
        </p:nvGrpSpPr>
        <p:grpSpPr bwMode="auto">
          <a:xfrm>
            <a:off x="685800" y="2880519"/>
            <a:ext cx="9463088" cy="2687638"/>
            <a:chOff x="384" y="2003"/>
            <a:chExt cx="5961" cy="1693"/>
          </a:xfrm>
        </p:grpSpPr>
        <p:sp>
          <p:nvSpPr>
            <p:cNvPr id="940054" name="Rectangle 22"/>
            <p:cNvSpPr>
              <a:spLocks noChangeArrowheads="1"/>
            </p:cNvSpPr>
            <p:nvPr/>
          </p:nvSpPr>
          <p:spPr bwMode="auto">
            <a:xfrm>
              <a:off x="384" y="2736"/>
              <a:ext cx="4320" cy="9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0060" name="Line 28"/>
            <p:cNvSpPr>
              <a:spLocks noChangeShapeType="1"/>
            </p:cNvSpPr>
            <p:nvPr/>
          </p:nvSpPr>
          <p:spPr bwMode="auto">
            <a:xfrm flipV="1">
              <a:off x="4224" y="2003"/>
              <a:ext cx="2121" cy="73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0059" name="Group 27"/>
          <p:cNvGrpSpPr>
            <a:grpSpLocks/>
          </p:cNvGrpSpPr>
          <p:nvPr/>
        </p:nvGrpSpPr>
        <p:grpSpPr bwMode="auto">
          <a:xfrm>
            <a:off x="671838" y="2213766"/>
            <a:ext cx="7786688" cy="838200"/>
            <a:chOff x="336" y="1632"/>
            <a:chExt cx="4905" cy="528"/>
          </a:xfrm>
        </p:grpSpPr>
        <p:sp>
          <p:nvSpPr>
            <p:cNvPr id="940042" name="Rectangle 10"/>
            <p:cNvSpPr>
              <a:spLocks noChangeArrowheads="1"/>
            </p:cNvSpPr>
            <p:nvPr/>
          </p:nvSpPr>
          <p:spPr bwMode="auto">
            <a:xfrm>
              <a:off x="336" y="1680"/>
              <a:ext cx="4080" cy="4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0043" name="Line 11"/>
            <p:cNvSpPr>
              <a:spLocks noChangeShapeType="1"/>
            </p:cNvSpPr>
            <p:nvPr/>
          </p:nvSpPr>
          <p:spPr bwMode="auto">
            <a:xfrm>
              <a:off x="2736" y="1632"/>
              <a:ext cx="1929" cy="4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0058" name="Line 26"/>
            <p:cNvSpPr>
              <a:spLocks noChangeShapeType="1"/>
            </p:cNvSpPr>
            <p:nvPr/>
          </p:nvSpPr>
          <p:spPr bwMode="auto">
            <a:xfrm>
              <a:off x="2736" y="1632"/>
              <a:ext cx="2505" cy="34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312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0065" grpId="0" animBg="1"/>
      <p:bldP spid="94006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829" y="1666081"/>
            <a:ext cx="9451571" cy="3352800"/>
          </a:xfrm>
        </p:spPr>
        <p:txBody>
          <a:bodyPr/>
          <a:lstStyle/>
          <a:p>
            <a:r>
              <a:rPr lang="en-US" b="1" dirty="0"/>
              <a:t>Ockham</a:t>
            </a:r>
            <a:r>
              <a:rPr lang="ja-JP" altLang="en-US" b="1" dirty="0">
                <a:latin typeface="Arial"/>
              </a:rPr>
              <a:t>’</a:t>
            </a:r>
            <a:r>
              <a:rPr lang="en-US" b="1" dirty="0"/>
              <a:t>s Razor:</a:t>
            </a:r>
          </a:p>
          <a:p>
            <a:pPr lvl="1"/>
            <a:r>
              <a:rPr lang="en-US" b="1" dirty="0"/>
              <a:t>All other things being equal, choose the </a:t>
            </a:r>
            <a:r>
              <a:rPr lang="en-US" b="1" dirty="0">
                <a:solidFill>
                  <a:schemeClr val="accent2"/>
                </a:solidFill>
              </a:rPr>
              <a:t>simplest explanation</a:t>
            </a:r>
          </a:p>
          <a:p>
            <a:r>
              <a:rPr lang="en-US" b="1" dirty="0"/>
              <a:t>Decision Tree Induction:</a:t>
            </a:r>
          </a:p>
          <a:p>
            <a:pPr lvl="1"/>
            <a:r>
              <a:rPr lang="en-US" b="1" dirty="0"/>
              <a:t>Find </a:t>
            </a:r>
            <a:r>
              <a:rPr lang="en-US" b="1" dirty="0">
                <a:solidFill>
                  <a:schemeClr val="accent2"/>
                </a:solidFill>
              </a:rPr>
              <a:t>the smallest tree</a:t>
            </a:r>
            <a:r>
              <a:rPr lang="en-US" b="1" dirty="0"/>
              <a:t> that classifies the training data correctly</a:t>
            </a:r>
          </a:p>
          <a:p>
            <a:r>
              <a:rPr lang="en-US" b="1" dirty="0"/>
              <a:t>Problem</a:t>
            </a:r>
          </a:p>
          <a:p>
            <a:pPr lvl="1"/>
            <a:r>
              <a:rPr lang="en-US" b="1" dirty="0"/>
              <a:t>Finding the smallest tree is </a:t>
            </a:r>
            <a:r>
              <a:rPr lang="en-US" b="1" dirty="0">
                <a:solidFill>
                  <a:schemeClr val="accent2"/>
                </a:solidFill>
              </a:rPr>
              <a:t>computationally hard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!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/>
              <a:t>Approach</a:t>
            </a:r>
          </a:p>
          <a:p>
            <a:pPr lvl="1"/>
            <a:r>
              <a:rPr lang="en-US" b="1" dirty="0"/>
              <a:t>Use heuristic search (</a:t>
            </a:r>
            <a:r>
              <a:rPr lang="en-US" b="1" dirty="0">
                <a:solidFill>
                  <a:schemeClr val="accent2"/>
                </a:solidFill>
              </a:rPr>
              <a:t>greedy search</a:t>
            </a:r>
            <a:r>
              <a:rPr lang="en-US" b="1" dirty="0"/>
              <a:t>)</a:t>
            </a:r>
          </a:p>
        </p:txBody>
      </p:sp>
      <p:sp>
        <p:nvSpPr>
          <p:cNvPr id="942084" name="Rectangle 4"/>
          <p:cNvSpPr>
            <a:spLocks noChangeArrowheads="1"/>
          </p:cNvSpPr>
          <p:nvPr/>
        </p:nvSpPr>
        <p:spPr bwMode="auto">
          <a:xfrm>
            <a:off x="606829" y="5018881"/>
            <a:ext cx="8776855" cy="163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1" dirty="0">
                <a:solidFill>
                  <a:srgbClr val="FF0000"/>
                </a:solidFill>
              </a:rPr>
              <a:t>Key Heuristics: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FF0000"/>
                </a:solidFill>
              </a:rPr>
              <a:t>Pick attribute that </a:t>
            </a:r>
            <a:r>
              <a:rPr lang="en-US" sz="2000" b="1" i="1" dirty="0">
                <a:solidFill>
                  <a:srgbClr val="FF0000"/>
                </a:solidFill>
              </a:rPr>
              <a:t>maximizes information (Information Gain)</a:t>
            </a:r>
          </a:p>
          <a:p>
            <a:pPr lvl="1">
              <a:spcBef>
                <a:spcPct val="20000"/>
              </a:spcBef>
            </a:pPr>
            <a:r>
              <a:rPr lang="en-US" sz="2000" b="1" dirty="0">
                <a:solidFill>
                  <a:srgbClr val="FF0000"/>
                </a:solidFill>
              </a:rPr>
              <a:t>     i.e. “most informative”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/>
              <a:t>Other statistical tests</a:t>
            </a:r>
          </a:p>
        </p:txBody>
      </p:sp>
      <p:sp>
        <p:nvSpPr>
          <p:cNvPr id="942085" name="Line 5"/>
          <p:cNvSpPr>
            <a:spLocks noChangeShapeType="1"/>
          </p:cNvSpPr>
          <p:nvPr/>
        </p:nvSpPr>
        <p:spPr bwMode="auto">
          <a:xfrm flipH="1">
            <a:off x="8590510" y="5600007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54D5FB-671D-AA49-A49E-917A358C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Best Attribute to Split </a:t>
            </a:r>
          </a:p>
        </p:txBody>
      </p:sp>
    </p:spTree>
    <p:extLst>
      <p:ext uri="{BB962C8B-B14F-4D97-AF65-F5344CB8AC3E}">
        <p14:creationId xmlns:p14="http://schemas.microsoft.com/office/powerpoint/2010/main" val="144392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42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42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084" grpId="0"/>
      <p:bldP spid="94208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Attribute-based representations</a:t>
            </a:r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Examples described by </a:t>
            </a:r>
            <a:r>
              <a:rPr lang="en-US" sz="1800" dirty="0">
                <a:solidFill>
                  <a:schemeClr val="accent2"/>
                </a:solidFill>
              </a:rPr>
              <a:t>attribute values </a:t>
            </a:r>
            <a:r>
              <a:rPr lang="en-US" sz="1800" dirty="0"/>
              <a:t>(Boolean, discrete, continuous)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E.g., situations where I will/won't wait for a table: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Classification</a:t>
            </a:r>
            <a:r>
              <a:rPr lang="en-US" sz="1800" dirty="0"/>
              <a:t> of examples is </a:t>
            </a:r>
            <a:r>
              <a:rPr lang="en-US" sz="1800" dirty="0">
                <a:solidFill>
                  <a:schemeClr val="accent2"/>
                </a:solidFill>
              </a:rPr>
              <a:t>positive</a:t>
            </a:r>
            <a:r>
              <a:rPr lang="en-US" sz="1800" dirty="0"/>
              <a:t> (T) or </a:t>
            </a:r>
            <a:r>
              <a:rPr lang="en-US" sz="1800" dirty="0">
                <a:solidFill>
                  <a:schemeClr val="accent2"/>
                </a:solidFill>
              </a:rPr>
              <a:t>negative</a:t>
            </a:r>
            <a:r>
              <a:rPr lang="en-US" sz="1800" dirty="0"/>
              <a:t> (F)</a:t>
            </a:r>
          </a:p>
        </p:txBody>
      </p:sp>
      <p:pic>
        <p:nvPicPr>
          <p:cNvPr id="9799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2362201"/>
            <a:ext cx="6096000" cy="321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79973" name="Text Box 5"/>
          <p:cNvSpPr txBox="1">
            <a:spLocks noChangeArrowheads="1"/>
          </p:cNvSpPr>
          <p:nvPr/>
        </p:nvSpPr>
        <p:spPr bwMode="auto">
          <a:xfrm>
            <a:off x="9051925" y="3546476"/>
            <a:ext cx="14366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12 examples</a:t>
            </a:r>
          </a:p>
          <a:p>
            <a:r>
              <a:rPr lang="en-US"/>
              <a:t>6 +</a:t>
            </a:r>
          </a:p>
          <a:p>
            <a:r>
              <a:rPr lang="en-US"/>
              <a:t>6 -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13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an attribute: Information Gain</a:t>
            </a:r>
          </a:p>
        </p:txBody>
      </p:sp>
      <p:sp>
        <p:nvSpPr>
          <p:cNvPr id="944133" name="Text Box 5"/>
          <p:cNvSpPr txBox="1">
            <a:spLocks noChangeArrowheads="1"/>
          </p:cNvSpPr>
          <p:nvPr/>
        </p:nvSpPr>
        <p:spPr bwMode="auto">
          <a:xfrm>
            <a:off x="5562601" y="4648200"/>
            <a:ext cx="30035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Which one should we pick?</a:t>
            </a:r>
          </a:p>
        </p:txBody>
      </p:sp>
      <p:pic>
        <p:nvPicPr>
          <p:cNvPr id="94413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1" y="2971801"/>
            <a:ext cx="27527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441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1" y="2971800"/>
            <a:ext cx="260032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44136" name="Text Box 8"/>
          <p:cNvSpPr txBox="1">
            <a:spLocks noChangeArrowheads="1"/>
          </p:cNvSpPr>
          <p:nvPr/>
        </p:nvSpPr>
        <p:spPr bwMode="auto">
          <a:xfrm>
            <a:off x="2097956" y="5486400"/>
            <a:ext cx="624087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 perfect attribute would </a:t>
            </a:r>
            <a:r>
              <a:rPr lang="en-US" dirty="0">
                <a:solidFill>
                  <a:srgbClr val="FF0000"/>
                </a:solidFill>
              </a:rPr>
              <a:t>ideally</a:t>
            </a:r>
            <a:r>
              <a:rPr lang="en-US" dirty="0"/>
              <a:t> divide the </a:t>
            </a:r>
          </a:p>
          <a:p>
            <a:r>
              <a:rPr lang="en-US" dirty="0"/>
              <a:t>examples into sub-sets that are </a:t>
            </a:r>
            <a:r>
              <a:rPr lang="en-US" dirty="0">
                <a:solidFill>
                  <a:srgbClr val="FF0000"/>
                </a:solidFill>
              </a:rPr>
              <a:t>all positive or all negative</a:t>
            </a:r>
            <a:r>
              <a:rPr lang="en-US" dirty="0"/>
              <a:t>…</a:t>
            </a:r>
          </a:p>
          <a:p>
            <a:r>
              <a:rPr lang="en-US" dirty="0"/>
              <a:t>i.e. maximum information gain.</a:t>
            </a:r>
          </a:p>
        </p:txBody>
      </p:sp>
      <p:sp>
        <p:nvSpPr>
          <p:cNvPr id="944137" name="Text Box 9"/>
          <p:cNvSpPr txBox="1">
            <a:spLocks noChangeArrowheads="1"/>
          </p:cNvSpPr>
          <p:nvPr/>
        </p:nvSpPr>
        <p:spPr bwMode="auto">
          <a:xfrm>
            <a:off x="2405595" y="4537076"/>
            <a:ext cx="24833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Is this a good attribute</a:t>
            </a:r>
          </a:p>
          <a:p>
            <a:pPr algn="ctr"/>
            <a:r>
              <a:rPr lang="en-US"/>
              <a:t>to split on?</a:t>
            </a:r>
          </a:p>
        </p:txBody>
      </p:sp>
      <p:sp>
        <p:nvSpPr>
          <p:cNvPr id="944139" name="Text Box 11"/>
          <p:cNvSpPr txBox="1">
            <a:spLocks noChangeArrowheads="1"/>
          </p:cNvSpPr>
          <p:nvPr/>
        </p:nvSpPr>
        <p:spPr bwMode="auto">
          <a:xfrm>
            <a:off x="2117725" y="1870075"/>
            <a:ext cx="44165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Goal: trees with short paths to leaf nodes </a:t>
            </a:r>
          </a:p>
        </p:txBody>
      </p:sp>
    </p:spTree>
    <p:extLst>
      <p:ext uri="{BB962C8B-B14F-4D97-AF65-F5344CB8AC3E}">
        <p14:creationId xmlns:p14="http://schemas.microsoft.com/office/powerpoint/2010/main" val="51825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4133" grpId="0"/>
      <p:bldP spid="944136" grpId="0"/>
      <p:bldP spid="94413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Gain</a:t>
            </a:r>
          </a:p>
        </p:txBody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Most useful in classification</a:t>
            </a:r>
          </a:p>
          <a:p>
            <a:pPr lvl="1"/>
            <a:r>
              <a:rPr lang="en-US"/>
              <a:t>how to measure the </a:t>
            </a:r>
            <a:r>
              <a:rPr lang="ja-JP" altLang="en-US">
                <a:latin typeface="Arial"/>
              </a:rPr>
              <a:t>‘</a:t>
            </a:r>
            <a:r>
              <a:rPr lang="en-US"/>
              <a:t>worth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 of an attribute </a:t>
            </a:r>
            <a:r>
              <a:rPr lang="en-US" b="1" i="1">
                <a:solidFill>
                  <a:srgbClr val="FF0000"/>
                </a:solidFill>
              </a:rPr>
              <a:t>information gain</a:t>
            </a:r>
            <a:endParaRPr lang="en-US" b="1">
              <a:solidFill>
                <a:srgbClr val="FF0000"/>
              </a:solidFill>
            </a:endParaRPr>
          </a:p>
          <a:p>
            <a:pPr lvl="1"/>
            <a:r>
              <a:rPr lang="en-US"/>
              <a:t>how well attribute separates examples according to their classification</a:t>
            </a:r>
          </a:p>
          <a:p>
            <a:r>
              <a:rPr lang="en-US"/>
              <a:t>Next</a:t>
            </a:r>
          </a:p>
          <a:p>
            <a:pPr lvl="1"/>
            <a:r>
              <a:rPr lang="en-US"/>
              <a:t>precise definition for gain</a:t>
            </a:r>
          </a:p>
        </p:txBody>
      </p:sp>
      <p:sp>
        <p:nvSpPr>
          <p:cNvPr id="845829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26517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Shannon and Weaver 49</a:t>
            </a:r>
          </a:p>
        </p:txBody>
      </p:sp>
      <p:sp>
        <p:nvSpPr>
          <p:cNvPr id="845830" name="Rectangle 6"/>
          <p:cNvSpPr>
            <a:spLocks noChangeArrowheads="1"/>
          </p:cNvSpPr>
          <p:nvPr/>
        </p:nvSpPr>
        <p:spPr bwMode="auto">
          <a:xfrm>
            <a:off x="3581400" y="4267200"/>
            <a:ext cx="48141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>
                <a:sym typeface="Wingdings" charset="0"/>
              </a:rPr>
              <a:t> </a:t>
            </a:r>
            <a:r>
              <a:rPr lang="en-US" sz="2000">
                <a:solidFill>
                  <a:schemeClr val="accent2"/>
                </a:solidFill>
                <a:sym typeface="Wingdings" charset="0"/>
              </a:rPr>
              <a:t>measure from Information Theory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00601" y="5410200"/>
            <a:ext cx="5025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One of the most successful and impactful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mathematical theories known.</a:t>
            </a:r>
          </a:p>
        </p:txBody>
      </p:sp>
    </p:spTree>
    <p:extLst>
      <p:ext uri="{BB962C8B-B14F-4D97-AF65-F5344CB8AC3E}">
        <p14:creationId xmlns:p14="http://schemas.microsoft.com/office/powerpoint/2010/main" val="318550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829" grpId="0"/>
      <p:bldP spid="84583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08840"/>
            <a:ext cx="9677400" cy="382516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ja-JP" altLang="en-US" dirty="0">
                <a:solidFill>
                  <a:schemeClr val="accent2"/>
                </a:solidFill>
                <a:latin typeface="Arial"/>
              </a:rPr>
              <a:t>“</a:t>
            </a:r>
            <a:r>
              <a:rPr lang="en-US" dirty="0">
                <a:solidFill>
                  <a:schemeClr val="accent2"/>
                </a:solidFill>
              </a:rPr>
              <a:t>Information</a:t>
            </a:r>
            <a:r>
              <a:rPr lang="ja-JP" altLang="en-US" dirty="0">
                <a:solidFill>
                  <a:schemeClr val="accent2"/>
                </a:solidFill>
                <a:latin typeface="Arial"/>
              </a:rPr>
              <a:t>”</a:t>
            </a:r>
            <a:r>
              <a:rPr lang="en-US" dirty="0"/>
              <a:t> answers </a:t>
            </a:r>
            <a:r>
              <a:rPr lang="en-US" dirty="0">
                <a:solidFill>
                  <a:schemeClr val="accent2"/>
                </a:solidFill>
              </a:rPr>
              <a:t>questions.</a:t>
            </a:r>
            <a:r>
              <a:rPr lang="en-US" dirty="0"/>
              <a:t> 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more clueless</a:t>
            </a:r>
            <a:r>
              <a:rPr lang="en-US" dirty="0"/>
              <a:t> I am about a question, the </a:t>
            </a:r>
            <a:r>
              <a:rPr lang="en-US" dirty="0">
                <a:solidFill>
                  <a:srgbClr val="FF0000"/>
                </a:solidFill>
              </a:rPr>
              <a:t>more information</a:t>
            </a:r>
            <a:r>
              <a:rPr lang="en-US" dirty="0"/>
              <a:t> 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 the </a:t>
            </a:r>
            <a:r>
              <a:rPr lang="en-US" b="1" dirty="0">
                <a:solidFill>
                  <a:srgbClr val="FF0000"/>
                </a:solidFill>
              </a:rPr>
              <a:t>answer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to the question </a:t>
            </a:r>
            <a:r>
              <a:rPr lang="en-US" dirty="0"/>
              <a:t>contains. </a:t>
            </a:r>
          </a:p>
          <a:p>
            <a:pPr algn="ctr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Example – fair coin </a:t>
            </a:r>
            <a:r>
              <a:rPr lang="en-US" dirty="0">
                <a:sym typeface="Wingdings" charset="0"/>
              </a:rPr>
              <a:t> prior &lt;0.5,0.5&gt;</a:t>
            </a:r>
          </a:p>
          <a:p>
            <a:pPr>
              <a:lnSpc>
                <a:spcPct val="80000"/>
              </a:lnSpc>
            </a:pPr>
            <a:r>
              <a:rPr lang="en-US" dirty="0">
                <a:sym typeface="Wingdings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dirty="0"/>
              <a:t>By definition </a:t>
            </a:r>
            <a:r>
              <a:rPr lang="en-US" dirty="0">
                <a:solidFill>
                  <a:schemeClr val="accent2"/>
                </a:solidFill>
              </a:rPr>
              <a:t>Information of the prior</a:t>
            </a:r>
            <a:r>
              <a:rPr lang="en-US" dirty="0"/>
              <a:t> (or </a:t>
            </a:r>
            <a:r>
              <a:rPr lang="en-US" dirty="0">
                <a:solidFill>
                  <a:schemeClr val="accent2"/>
                </a:solidFill>
              </a:rPr>
              <a:t>entropy of the prior</a:t>
            </a:r>
            <a:r>
              <a:rPr lang="en-US" dirty="0"/>
              <a:t>):</a:t>
            </a:r>
          </a:p>
          <a:p>
            <a:pPr>
              <a:lnSpc>
                <a:spcPct val="80000"/>
              </a:lnSpc>
            </a:pPr>
            <a:r>
              <a:rPr lang="en-US" dirty="0"/>
              <a:t>		I(P1,P2) =  - P1 log</a:t>
            </a:r>
            <a:r>
              <a:rPr lang="en-US" baseline="-25000" dirty="0"/>
              <a:t>2</a:t>
            </a:r>
            <a:r>
              <a:rPr lang="en-US" dirty="0"/>
              <a:t>(P1) –P2 log</a:t>
            </a:r>
            <a:r>
              <a:rPr lang="en-US" baseline="-25000" dirty="0"/>
              <a:t>2</a:t>
            </a:r>
            <a:r>
              <a:rPr lang="en-US" dirty="0"/>
              <a:t>(P2) = </a:t>
            </a:r>
          </a:p>
          <a:p>
            <a:pPr>
              <a:lnSpc>
                <a:spcPct val="80000"/>
              </a:lnSpc>
            </a:pPr>
            <a:r>
              <a:rPr lang="en-US" dirty="0"/>
              <a:t>		I(0.5,0.5) = -0.5 log</a:t>
            </a:r>
            <a:r>
              <a:rPr lang="en-US" baseline="-25000" dirty="0"/>
              <a:t>2</a:t>
            </a:r>
            <a:r>
              <a:rPr lang="en-US" dirty="0"/>
              <a:t>(0.5) – 0.5 log</a:t>
            </a:r>
            <a:r>
              <a:rPr lang="en-US" baseline="-25000" dirty="0"/>
              <a:t>2</a:t>
            </a:r>
            <a:r>
              <a:rPr lang="en-US" dirty="0"/>
              <a:t>(0.5) = 1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F0000"/>
                </a:solidFill>
              </a:rPr>
              <a:t>We need 1 bit to convey the outcome of the flip of a fair coin.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Why does a biased coin have less information? 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(How can we code the outcome of a biased coin sequence?)</a:t>
            </a:r>
          </a:p>
          <a:p>
            <a:pPr>
              <a:lnSpc>
                <a:spcPct val="80000"/>
              </a:lnSpc>
            </a:pPr>
            <a:endParaRPr lang="en-US" sz="1800" dirty="0"/>
          </a:p>
        </p:txBody>
      </p:sp>
      <p:sp>
        <p:nvSpPr>
          <p:cNvPr id="854022" name="Rectangle 6"/>
          <p:cNvSpPr>
            <a:spLocks noChangeArrowheads="1"/>
          </p:cNvSpPr>
          <p:nvPr/>
        </p:nvSpPr>
        <p:spPr bwMode="auto">
          <a:xfrm>
            <a:off x="2057401" y="5029201"/>
            <a:ext cx="6392327" cy="319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</a:rPr>
              <a:t>Scale:</a:t>
            </a:r>
            <a:r>
              <a:rPr lang="en-US" dirty="0"/>
              <a:t> 1 bit = answer to Boolean question with prior &lt;0.5, 0.5&gt;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19401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C94AEB-4056-8545-8D58-33DC71E4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126181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540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540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540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40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02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64024"/>
            <a:ext cx="9677400" cy="4374776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Information in an answer  given possible answers 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dirty="0" err="1"/>
              <a:t>v</a:t>
            </a:r>
            <a:r>
              <a:rPr lang="en-US" baseline="-25000" dirty="0" err="1"/>
              <a:t>n</a:t>
            </a:r>
            <a:r>
              <a:rPr lang="en-US" dirty="0"/>
              <a:t>: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sz="1800" dirty="0"/>
          </a:p>
        </p:txBody>
      </p:sp>
      <p:sp>
        <p:nvSpPr>
          <p:cNvPr id="947206" name="Rectangle 6"/>
          <p:cNvSpPr>
            <a:spLocks noChangeArrowheads="1"/>
          </p:cNvSpPr>
          <p:nvPr/>
        </p:nvSpPr>
        <p:spPr bwMode="auto">
          <a:xfrm>
            <a:off x="1905000" y="3363912"/>
            <a:ext cx="9408459" cy="3207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dirty="0"/>
              <a:t>Example – biased coin </a:t>
            </a:r>
            <a:r>
              <a:rPr lang="en-US" sz="2000" dirty="0">
                <a:sym typeface="Wingdings" charset="0"/>
              </a:rPr>
              <a:t> prior &lt;1/100,99/100&gt;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ym typeface="Wingdings" charset="0"/>
              </a:rPr>
              <a:t> </a:t>
            </a:r>
            <a:endParaRPr lang="en-US" sz="2000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dirty="0"/>
              <a:t>		I(1/100,99/100) = -1/100 log</a:t>
            </a:r>
            <a:r>
              <a:rPr lang="en-US" sz="2000" baseline="-25000" dirty="0"/>
              <a:t>2</a:t>
            </a:r>
            <a:r>
              <a:rPr lang="en-US" sz="2000" dirty="0"/>
              <a:t>(1/100) –99/100 log</a:t>
            </a:r>
            <a:r>
              <a:rPr lang="en-US" sz="2000" baseline="-25000" dirty="0"/>
              <a:t>2</a:t>
            </a:r>
            <a:r>
              <a:rPr lang="en-US" sz="2000" dirty="0"/>
              <a:t>(99/100) 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dirty="0"/>
              <a:t>                             = 0.08 bits (so not much information gained from “answer.”)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dirty="0"/>
              <a:t>Example – fully biased coin </a:t>
            </a:r>
            <a:r>
              <a:rPr lang="en-US" sz="2000" dirty="0">
                <a:sym typeface="Wingdings" charset="0"/>
              </a:rPr>
              <a:t> prior &lt;1,0&gt;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dirty="0"/>
              <a:t>		I(1,0) = -1 log</a:t>
            </a:r>
            <a:r>
              <a:rPr lang="en-US" sz="2000" baseline="-25000" dirty="0"/>
              <a:t>2</a:t>
            </a:r>
            <a:r>
              <a:rPr lang="en-US" sz="2000" dirty="0"/>
              <a:t>(1) – 0 log</a:t>
            </a:r>
            <a:r>
              <a:rPr lang="en-US" sz="2000" baseline="-25000" dirty="0"/>
              <a:t>2</a:t>
            </a:r>
            <a:r>
              <a:rPr lang="en-US" sz="2000" dirty="0"/>
              <a:t>(0) = 0 bits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dirty="0"/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2000" dirty="0"/>
          </a:p>
        </p:txBody>
      </p:sp>
      <p:sp>
        <p:nvSpPr>
          <p:cNvPr id="947209" name="Rectangle 9"/>
          <p:cNvSpPr>
            <a:spLocks noChangeArrowheads="1"/>
          </p:cNvSpPr>
          <p:nvPr/>
        </p:nvSpPr>
        <p:spPr bwMode="auto">
          <a:xfrm>
            <a:off x="7086600" y="5715000"/>
            <a:ext cx="1502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0 log</a:t>
            </a:r>
            <a:r>
              <a:rPr lang="en-US" sz="2000" baseline="-25000"/>
              <a:t>2</a:t>
            </a:r>
            <a:r>
              <a:rPr lang="en-US" sz="2000"/>
              <a:t>(0)  =0</a:t>
            </a:r>
          </a:p>
        </p:txBody>
      </p:sp>
      <p:sp>
        <p:nvSpPr>
          <p:cNvPr id="947210" name="Text Box 10"/>
          <p:cNvSpPr txBox="1">
            <a:spLocks noChangeArrowheads="1"/>
          </p:cNvSpPr>
          <p:nvPr/>
        </p:nvSpPr>
        <p:spPr bwMode="auto">
          <a:xfrm>
            <a:off x="7010400" y="6199561"/>
            <a:ext cx="38908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i.e., no uncertainty left in source!</a:t>
            </a:r>
          </a:p>
        </p:txBody>
      </p:sp>
      <p:pic>
        <p:nvPicPr>
          <p:cNvPr id="94721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1" y="1963270"/>
            <a:ext cx="5707063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47213" name="Rectangle 13"/>
          <p:cNvSpPr>
            <a:spLocks noChangeArrowheads="1"/>
          </p:cNvSpPr>
          <p:nvPr/>
        </p:nvSpPr>
        <p:spPr bwMode="auto">
          <a:xfrm>
            <a:off x="7010400" y="2571750"/>
            <a:ext cx="4572000" cy="639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(Also called </a:t>
            </a:r>
            <a:r>
              <a:rPr lang="en-US" dirty="0">
                <a:solidFill>
                  <a:srgbClr val="FF0000"/>
                </a:solidFill>
              </a:rPr>
              <a:t>entropy</a:t>
            </a:r>
            <a:r>
              <a:rPr lang="en-US" dirty="0"/>
              <a:t> of the prior.)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2FC12C-10EC-EC4A-809C-52E88485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Information (or Entropy)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7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720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of Entropy Function</a:t>
            </a:r>
          </a:p>
        </p:txBody>
      </p:sp>
      <p:sp>
        <p:nvSpPr>
          <p:cNvPr id="772105" name="Text Box 9"/>
          <p:cNvSpPr txBox="1">
            <a:spLocks noChangeArrowheads="1"/>
          </p:cNvSpPr>
          <p:nvPr/>
        </p:nvSpPr>
        <p:spPr bwMode="auto">
          <a:xfrm>
            <a:off x="5029200" y="1905000"/>
            <a:ext cx="25378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Roll of an unbiased die</a:t>
            </a:r>
          </a:p>
        </p:txBody>
      </p:sp>
      <p:sp>
        <p:nvSpPr>
          <p:cNvPr id="772106" name="Rectangle 10"/>
          <p:cNvSpPr>
            <a:spLocks noChangeArrowheads="1"/>
          </p:cNvSpPr>
          <p:nvPr/>
        </p:nvSpPr>
        <p:spPr bwMode="auto">
          <a:xfrm>
            <a:off x="3710187" y="5867401"/>
            <a:ext cx="50145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more uniform</a:t>
            </a:r>
            <a:r>
              <a:rPr lang="en-US" dirty="0"/>
              <a:t> the probability distribution, </a:t>
            </a:r>
          </a:p>
          <a:p>
            <a:pPr algn="ctr"/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greater is its entropy</a:t>
            </a:r>
            <a:r>
              <a:rPr lang="en-US" dirty="0"/>
              <a:t>.</a:t>
            </a:r>
          </a:p>
        </p:txBody>
      </p:sp>
      <p:grpSp>
        <p:nvGrpSpPr>
          <p:cNvPr id="772110" name="Group 14"/>
          <p:cNvGrpSpPr>
            <a:grpSpLocks/>
          </p:cNvGrpSpPr>
          <p:nvPr/>
        </p:nvGrpSpPr>
        <p:grpSpPr bwMode="auto">
          <a:xfrm>
            <a:off x="3276600" y="2362201"/>
            <a:ext cx="5383594" cy="3454677"/>
            <a:chOff x="662" y="1418"/>
            <a:chExt cx="3933" cy="2580"/>
          </a:xfrm>
        </p:grpSpPr>
        <p:sp>
          <p:nvSpPr>
            <p:cNvPr id="772100" name="Text Box 4"/>
            <p:cNvSpPr txBox="1">
              <a:spLocks noChangeArrowheads="1"/>
            </p:cNvSpPr>
            <p:nvPr/>
          </p:nvSpPr>
          <p:spPr bwMode="auto">
            <a:xfrm>
              <a:off x="758" y="3386"/>
              <a:ext cx="219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/>
                <a:t>0</a:t>
              </a:r>
            </a:p>
          </p:txBody>
        </p:sp>
        <p:sp>
          <p:nvSpPr>
            <p:cNvPr id="772101" name="Text Box 5"/>
            <p:cNvSpPr txBox="1">
              <a:spLocks noChangeArrowheads="1"/>
            </p:cNvSpPr>
            <p:nvPr/>
          </p:nvSpPr>
          <p:spPr bwMode="auto">
            <a:xfrm>
              <a:off x="662" y="1418"/>
              <a:ext cx="219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/>
                <a:t>1</a:t>
              </a:r>
            </a:p>
          </p:txBody>
        </p:sp>
        <p:grpSp>
          <p:nvGrpSpPr>
            <p:cNvPr id="772109" name="Group 13"/>
            <p:cNvGrpSpPr>
              <a:grpSpLocks/>
            </p:cNvGrpSpPr>
            <p:nvPr/>
          </p:nvGrpSpPr>
          <p:grpSpPr bwMode="auto">
            <a:xfrm>
              <a:off x="1440" y="1536"/>
              <a:ext cx="3155" cy="2462"/>
              <a:chOff x="1440" y="1536"/>
              <a:chExt cx="3155" cy="2462"/>
            </a:xfrm>
          </p:grpSpPr>
          <p:sp>
            <p:nvSpPr>
              <p:cNvPr id="772099" name="Freeform 3"/>
              <p:cNvSpPr>
                <a:spLocks/>
              </p:cNvSpPr>
              <p:nvPr/>
            </p:nvSpPr>
            <p:spPr bwMode="auto">
              <a:xfrm>
                <a:off x="1536" y="1536"/>
                <a:ext cx="2640" cy="2016"/>
              </a:xfrm>
              <a:custGeom>
                <a:avLst/>
                <a:gdLst>
                  <a:gd name="T0" fmla="*/ 0 w 2640"/>
                  <a:gd name="T1" fmla="*/ 2016 h 2016"/>
                  <a:gd name="T2" fmla="*/ 432 w 2640"/>
                  <a:gd name="T3" fmla="*/ 624 h 2016"/>
                  <a:gd name="T4" fmla="*/ 1344 w 2640"/>
                  <a:gd name="T5" fmla="*/ 0 h 2016"/>
                  <a:gd name="T6" fmla="*/ 2304 w 2640"/>
                  <a:gd name="T7" fmla="*/ 624 h 2016"/>
                  <a:gd name="T8" fmla="*/ 2640 w 2640"/>
                  <a:gd name="T9" fmla="*/ 2016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40" h="2016">
                    <a:moveTo>
                      <a:pt x="0" y="2016"/>
                    </a:moveTo>
                    <a:cubicBezTo>
                      <a:pt x="104" y="1488"/>
                      <a:pt x="208" y="960"/>
                      <a:pt x="432" y="624"/>
                    </a:cubicBezTo>
                    <a:cubicBezTo>
                      <a:pt x="656" y="288"/>
                      <a:pt x="1032" y="0"/>
                      <a:pt x="1344" y="0"/>
                    </a:cubicBezTo>
                    <a:cubicBezTo>
                      <a:pt x="1656" y="0"/>
                      <a:pt x="2088" y="288"/>
                      <a:pt x="2304" y="624"/>
                    </a:cubicBezTo>
                    <a:cubicBezTo>
                      <a:pt x="2520" y="960"/>
                      <a:pt x="2580" y="1488"/>
                      <a:pt x="2640" y="201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2102" name="Text Box 6"/>
              <p:cNvSpPr txBox="1">
                <a:spLocks noChangeArrowheads="1"/>
              </p:cNvSpPr>
              <p:nvPr/>
            </p:nvSpPr>
            <p:spPr bwMode="auto">
              <a:xfrm>
                <a:off x="1478" y="3722"/>
                <a:ext cx="219" cy="2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/>
                  <a:t>0</a:t>
                </a:r>
              </a:p>
            </p:txBody>
          </p:sp>
          <p:sp>
            <p:nvSpPr>
              <p:cNvPr id="772103" name="Text Box 7"/>
              <p:cNvSpPr txBox="1">
                <a:spLocks noChangeArrowheads="1"/>
              </p:cNvSpPr>
              <p:nvPr/>
            </p:nvSpPr>
            <p:spPr bwMode="auto">
              <a:xfrm>
                <a:off x="2736" y="3696"/>
                <a:ext cx="357" cy="2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/>
                  <a:t>1/2</a:t>
                </a:r>
              </a:p>
            </p:txBody>
          </p:sp>
          <p:sp>
            <p:nvSpPr>
              <p:cNvPr id="772104" name="Text Box 8"/>
              <p:cNvSpPr txBox="1">
                <a:spLocks noChangeArrowheads="1"/>
              </p:cNvSpPr>
              <p:nvPr/>
            </p:nvSpPr>
            <p:spPr bwMode="auto">
              <a:xfrm>
                <a:off x="4070" y="3674"/>
                <a:ext cx="219" cy="2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/>
                  <a:t>1</a:t>
                </a:r>
              </a:p>
            </p:txBody>
          </p:sp>
          <p:sp>
            <p:nvSpPr>
              <p:cNvPr id="772107" name="Line 11"/>
              <p:cNvSpPr>
                <a:spLocks noChangeShapeType="1"/>
              </p:cNvSpPr>
              <p:nvPr/>
            </p:nvSpPr>
            <p:spPr bwMode="auto">
              <a:xfrm>
                <a:off x="1440" y="3600"/>
                <a:ext cx="30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2108" name="Text Box 12"/>
              <p:cNvSpPr txBox="1">
                <a:spLocks noChangeArrowheads="1"/>
              </p:cNvSpPr>
              <p:nvPr/>
            </p:nvSpPr>
            <p:spPr bwMode="auto">
              <a:xfrm>
                <a:off x="4358" y="3626"/>
                <a:ext cx="237" cy="2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968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4132"/>
            <a:ext cx="4761053" cy="4382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Final Presentation Schedule</a:t>
            </a:r>
          </a:p>
          <a:p>
            <a:endParaRPr lang="en-US" dirty="0"/>
          </a:p>
          <a:p>
            <a:r>
              <a:rPr lang="en-US" dirty="0"/>
              <a:t>Optional Lab 12 Up</a:t>
            </a:r>
          </a:p>
          <a:p>
            <a:endParaRPr lang="en-US" dirty="0"/>
          </a:p>
          <a:p>
            <a:r>
              <a:rPr lang="en-US" dirty="0"/>
              <a:t>Questions 11 Up</a:t>
            </a:r>
          </a:p>
          <a:p>
            <a:endParaRPr lang="en-US" dirty="0"/>
          </a:p>
          <a:p>
            <a:r>
              <a:rPr lang="en-US" dirty="0"/>
              <a:t>Quick note about Pandas and syntax (feedback from CELT).</a:t>
            </a:r>
          </a:p>
          <a:p>
            <a:endParaRPr lang="en-US" dirty="0"/>
          </a:p>
          <a:p>
            <a:r>
              <a:rPr lang="en-US" dirty="0"/>
              <a:t>(More) Classification and Decision Trees!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F6102-5A62-E64F-B313-4E2E3CEA3240}"/>
              </a:ext>
            </a:extLst>
          </p:cNvPr>
          <p:cNvSpPr txBox="1"/>
          <p:nvPr/>
        </p:nvSpPr>
        <p:spPr>
          <a:xfrm>
            <a:off x="7573379" y="5164575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https://xkcd.com/1073/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3A4B93-5F35-7042-B6E2-5FB7675B7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852" y="1848679"/>
            <a:ext cx="6149496" cy="266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98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function: </a:t>
            </a:r>
          </a:p>
          <a:p>
            <a:r>
              <a:rPr lang="en-US" dirty="0"/>
              <a:t>E.g., linear classifiers predict outputs using: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Loss function: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Measures difference between a prediction and the true output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squared loss: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hinge loss:  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456" y="1716742"/>
            <a:ext cx="1866900" cy="48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598" y="2525947"/>
            <a:ext cx="4178300" cy="104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873" y="3421137"/>
            <a:ext cx="2171700" cy="52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7148" y="4759186"/>
            <a:ext cx="2933700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9470" y="5291934"/>
            <a:ext cx="3809920" cy="39821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642598" y="5690146"/>
            <a:ext cx="5168900" cy="941298"/>
            <a:chOff x="3118598" y="5690146"/>
            <a:chExt cx="5168900" cy="941298"/>
          </a:xfrm>
        </p:grpSpPr>
        <p:sp>
          <p:nvSpPr>
            <p:cNvPr id="11" name="TextBox 10"/>
            <p:cNvSpPr txBox="1"/>
            <p:nvPr/>
          </p:nvSpPr>
          <p:spPr>
            <a:xfrm>
              <a:off x="3118598" y="5985113"/>
              <a:ext cx="28933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</a:t>
              </a:r>
              <a:r>
                <a:rPr lang="en-US" i="1" dirty="0"/>
                <a:t>t</a:t>
              </a:r>
              <a:r>
                <a:rPr lang="en-US" dirty="0"/>
                <a:t> = {-1,+1} based on -1 or +1 class label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06298" y="5985113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Classifier score </a:t>
              </a:r>
              <a:r>
                <a:rPr lang="en-US" i="1" dirty="0"/>
                <a:t>y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534526" y="5690146"/>
              <a:ext cx="288758" cy="294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6478307" y="5766346"/>
              <a:ext cx="818591" cy="218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378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9600" y="1613646"/>
            <a:ext cx="10058400" cy="5244353"/>
          </a:xfrm>
        </p:spPr>
        <p:txBody>
          <a:bodyPr/>
          <a:lstStyle/>
          <a:p>
            <a:pPr marL="0" indent="0"/>
            <a:r>
              <a:rPr lang="en-US" dirty="0">
                <a:solidFill>
                  <a:schemeClr val="accent2"/>
                </a:solidFill>
              </a:rPr>
              <a:t>Information or Entropy</a:t>
            </a:r>
            <a:r>
              <a:rPr lang="en-US" dirty="0"/>
              <a:t> measures the </a:t>
            </a:r>
            <a:r>
              <a:rPr lang="ja-JP" altLang="en-US" dirty="0">
                <a:solidFill>
                  <a:schemeClr val="accent2"/>
                </a:solidFill>
                <a:latin typeface="Arial"/>
              </a:rPr>
              <a:t>“</a:t>
            </a:r>
            <a:r>
              <a:rPr lang="en-US" dirty="0">
                <a:solidFill>
                  <a:schemeClr val="accent2"/>
                </a:solidFill>
              </a:rPr>
              <a:t>randomness</a:t>
            </a:r>
            <a:r>
              <a:rPr lang="ja-JP" altLang="en-US" dirty="0">
                <a:solidFill>
                  <a:schemeClr val="accent2"/>
                </a:solidFill>
                <a:latin typeface="Arial"/>
              </a:rPr>
              <a:t>”</a:t>
            </a:r>
            <a:r>
              <a:rPr lang="en-US" dirty="0"/>
              <a:t> of an arbitrary collection of examples.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We don’t have exact probabilities but our training </a:t>
            </a:r>
            <a:r>
              <a:rPr lang="en-US" dirty="0">
                <a:solidFill>
                  <a:schemeClr val="accent2"/>
                </a:solidFill>
              </a:rPr>
              <a:t>data provides an estimate of the probabilities of positive vs. negative examples given a set of values for the attributes.</a:t>
            </a:r>
          </a:p>
          <a:p>
            <a:pPr marL="0" indent="0"/>
            <a:r>
              <a:rPr lang="en-US" dirty="0"/>
              <a:t>For a collection S,  entropy is given as:</a:t>
            </a:r>
          </a:p>
          <a:p>
            <a:pPr marL="0" indent="0"/>
            <a:endParaRPr lang="en-US" dirty="0"/>
          </a:p>
          <a:p>
            <a:pPr marL="0" indent="0"/>
            <a:r>
              <a:rPr lang="en-US" sz="1800" dirty="0"/>
              <a:t>	</a:t>
            </a:r>
          </a:p>
          <a:p>
            <a:pPr marL="0" indent="0"/>
            <a:endParaRPr lang="en-US" sz="1800" dirty="0"/>
          </a:p>
          <a:p>
            <a:pPr marL="0" indent="0"/>
            <a:r>
              <a:rPr lang="en-US" dirty="0"/>
              <a:t>For a collection S having positive and negative examples</a:t>
            </a:r>
          </a:p>
          <a:p>
            <a:pPr marL="0" indent="0">
              <a:buNone/>
            </a:pPr>
            <a:endParaRPr lang="en-US" dirty="0"/>
          </a:p>
          <a:p>
            <a:pPr marL="0" indent="0"/>
            <a:r>
              <a:rPr lang="en-US" dirty="0"/>
              <a:t>		p -   # positive examples;</a:t>
            </a:r>
          </a:p>
          <a:p>
            <a:pPr marL="0" indent="0"/>
            <a:r>
              <a:rPr lang="en-US" dirty="0"/>
              <a:t>		n -   # negative examples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770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7471" y="3811959"/>
            <a:ext cx="6551613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53D87AE-FE4E-824D-AAC4-0321323C2CE0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022350"/>
            <a:ext cx="10972800" cy="42703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9pPr>
          </a:lstStyle>
          <a:p>
            <a:r>
              <a:rPr lang="en-US" dirty="0"/>
              <a:t>Information or Entropy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2012833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-1524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Attribute-based representations</a:t>
            </a:r>
          </a:p>
        </p:txBody>
      </p:sp>
      <p:sp>
        <p:nvSpPr>
          <p:cNvPr id="94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8397" y="1447800"/>
            <a:ext cx="9698603" cy="3429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Examples described by </a:t>
            </a:r>
            <a:r>
              <a:rPr lang="en-US" sz="1800" dirty="0">
                <a:solidFill>
                  <a:schemeClr val="accent2"/>
                </a:solidFill>
              </a:rPr>
              <a:t>attribute values </a:t>
            </a:r>
            <a:r>
              <a:rPr lang="en-US" sz="1800" dirty="0"/>
              <a:t>(Boolean, discrete, continuous)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E.g., situations where I will/won't wait for a table: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Classification</a:t>
            </a:r>
            <a:r>
              <a:rPr lang="en-US" sz="1800" dirty="0"/>
              <a:t> of examples is </a:t>
            </a:r>
            <a:r>
              <a:rPr lang="en-US" sz="1800" dirty="0">
                <a:solidFill>
                  <a:schemeClr val="accent2"/>
                </a:solidFill>
              </a:rPr>
              <a:t>positive</a:t>
            </a:r>
            <a:r>
              <a:rPr lang="en-US" sz="1800" dirty="0"/>
              <a:t> (T) or </a:t>
            </a:r>
            <a:r>
              <a:rPr lang="en-US" sz="1800" dirty="0">
                <a:solidFill>
                  <a:schemeClr val="accent2"/>
                </a:solidFill>
              </a:rPr>
              <a:t>negative</a:t>
            </a:r>
            <a:r>
              <a:rPr lang="en-US" sz="1800" dirty="0"/>
              <a:t> (F)
</a:t>
            </a:r>
          </a:p>
        </p:txBody>
      </p:sp>
      <p:pic>
        <p:nvPicPr>
          <p:cNvPr id="9492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4089" y="2222858"/>
            <a:ext cx="5486400" cy="289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49253" name="Text Box 5"/>
          <p:cNvSpPr txBox="1">
            <a:spLocks noChangeArrowheads="1"/>
          </p:cNvSpPr>
          <p:nvPr/>
        </p:nvSpPr>
        <p:spPr bwMode="auto">
          <a:xfrm>
            <a:off x="7046181" y="2526899"/>
            <a:ext cx="14366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12 examples</a:t>
            </a:r>
          </a:p>
          <a:p>
            <a:r>
              <a:rPr lang="en-US" dirty="0"/>
              <a:t>6 +</a:t>
            </a:r>
          </a:p>
          <a:p>
            <a:r>
              <a:rPr lang="en-US" dirty="0"/>
              <a:t>6 -</a:t>
            </a:r>
          </a:p>
          <a:p>
            <a:endParaRPr lang="en-US" dirty="0"/>
          </a:p>
        </p:txBody>
      </p:sp>
      <p:sp>
        <p:nvSpPr>
          <p:cNvPr id="949254" name="Text Box 6"/>
          <p:cNvSpPr txBox="1">
            <a:spLocks noChangeArrowheads="1"/>
          </p:cNvSpPr>
          <p:nvPr/>
        </p:nvSpPr>
        <p:spPr bwMode="auto">
          <a:xfrm>
            <a:off x="797755" y="5562575"/>
            <a:ext cx="5298245" cy="652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p = n = 6; I(0.5,0.5) = -0.5 log2(0.5) –0.5 log2(0.5) = 1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/>
              <a:t> </a:t>
            </a:r>
          </a:p>
        </p:txBody>
      </p:sp>
      <p:sp>
        <p:nvSpPr>
          <p:cNvPr id="949255" name="Text Box 7"/>
          <p:cNvSpPr txBox="1">
            <a:spLocks noChangeArrowheads="1"/>
          </p:cNvSpPr>
          <p:nvPr/>
        </p:nvSpPr>
        <p:spPr bwMode="auto">
          <a:xfrm>
            <a:off x="2362200" y="6096000"/>
            <a:ext cx="66664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So, we need 1 bit of info to classify a randomly picked example,</a:t>
            </a:r>
          </a:p>
          <a:p>
            <a:r>
              <a:rPr lang="en-US" dirty="0"/>
              <a:t>assuming no other information is given about the example.</a:t>
            </a:r>
          </a:p>
        </p:txBody>
      </p:sp>
      <p:sp>
        <p:nvSpPr>
          <p:cNvPr id="949256" name="Text Box 8"/>
          <p:cNvSpPr txBox="1">
            <a:spLocks noChangeArrowheads="1"/>
          </p:cNvSpPr>
          <p:nvPr/>
        </p:nvSpPr>
        <p:spPr bwMode="auto">
          <a:xfrm>
            <a:off x="7060469" y="3974698"/>
            <a:ext cx="217880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What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s the entropy</a:t>
            </a:r>
          </a:p>
          <a:p>
            <a:r>
              <a:rPr lang="en-US" dirty="0"/>
              <a:t>of this collection of </a:t>
            </a:r>
          </a:p>
          <a:p>
            <a:r>
              <a:rPr lang="en-US" dirty="0"/>
              <a:t>examples?</a:t>
            </a:r>
          </a:p>
        </p:txBody>
      </p:sp>
    </p:spTree>
    <p:extLst>
      <p:ext uri="{BB962C8B-B14F-4D97-AF65-F5344CB8AC3E}">
        <p14:creationId xmlns:p14="http://schemas.microsoft.com/office/powerpoint/2010/main" val="127205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9254" grpId="0"/>
      <p:bldP spid="949255" grpId="0"/>
      <p:bldP spid="94925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9448800" cy="1752600"/>
          </a:xfrm>
        </p:spPr>
        <p:txBody>
          <a:bodyPr/>
          <a:lstStyle/>
          <a:p>
            <a:r>
              <a:rPr lang="en-US" dirty="0"/>
              <a:t>Intuition: Pick the attribute that </a:t>
            </a:r>
            <a:r>
              <a:rPr lang="en-US" dirty="0">
                <a:solidFill>
                  <a:schemeClr val="accent2"/>
                </a:solidFill>
              </a:rPr>
              <a:t>reduces the entropy</a:t>
            </a:r>
            <a:r>
              <a:rPr lang="en-US" dirty="0"/>
              <a:t> (the uncertainty) the </a:t>
            </a:r>
            <a:r>
              <a:rPr lang="en-US" dirty="0">
                <a:solidFill>
                  <a:schemeClr val="accent2"/>
                </a:solidFill>
              </a:rPr>
              <a:t>most.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So we measure the </a:t>
            </a:r>
            <a:r>
              <a:rPr lang="en-US" dirty="0">
                <a:solidFill>
                  <a:srgbClr val="FF0000"/>
                </a:solidFill>
              </a:rPr>
              <a:t>information gain</a:t>
            </a:r>
            <a:r>
              <a:rPr lang="en-US" dirty="0"/>
              <a:t> after </a:t>
            </a:r>
            <a:r>
              <a:rPr lang="en-US" dirty="0">
                <a:solidFill>
                  <a:srgbClr val="FF0000"/>
                </a:solidFill>
              </a:rPr>
              <a:t>testing a given attribute A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9502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0401" y="3429001"/>
            <a:ext cx="625792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0279" name="Group 7"/>
          <p:cNvGrpSpPr>
            <a:grpSpLocks/>
          </p:cNvGrpSpPr>
          <p:nvPr/>
        </p:nvGrpSpPr>
        <p:grpSpPr bwMode="auto">
          <a:xfrm>
            <a:off x="2971800" y="3581400"/>
            <a:ext cx="6629400" cy="1834460"/>
            <a:chOff x="912" y="2400"/>
            <a:chExt cx="4128" cy="1939"/>
          </a:xfrm>
        </p:grpSpPr>
        <p:sp>
          <p:nvSpPr>
            <p:cNvPr id="950277" name="Oval 5"/>
            <p:cNvSpPr>
              <a:spLocks noChangeArrowheads="1"/>
            </p:cNvSpPr>
            <p:nvPr/>
          </p:nvSpPr>
          <p:spPr bwMode="auto">
            <a:xfrm>
              <a:off x="3216" y="2400"/>
              <a:ext cx="1680" cy="48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0278" name="Rectangle 6"/>
            <p:cNvSpPr>
              <a:spLocks noChangeArrowheads="1"/>
            </p:cNvSpPr>
            <p:nvPr/>
          </p:nvSpPr>
          <p:spPr bwMode="auto">
            <a:xfrm>
              <a:off x="912" y="3168"/>
              <a:ext cx="4128" cy="1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Remainder(A) </a:t>
              </a:r>
              <a:r>
                <a:rPr lang="en-US" dirty="0">
                  <a:sym typeface="Wingdings" charset="0"/>
                </a:rPr>
                <a:t> gives us </a:t>
              </a:r>
              <a:r>
                <a:rPr lang="en-US" dirty="0">
                  <a:solidFill>
                    <a:srgbClr val="FF0000"/>
                  </a:solidFill>
                  <a:sym typeface="Wingdings" charset="0"/>
                </a:rPr>
                <a:t>the remaining uncertainty</a:t>
              </a:r>
              <a:r>
                <a:rPr lang="en-US" dirty="0">
                  <a:sym typeface="Wingdings" charset="0"/>
                </a:rPr>
                <a:t> after getting info on attribute A.</a:t>
              </a:r>
              <a:endParaRPr lang="en-US" dirty="0"/>
            </a:p>
            <a:p>
              <a:pPr>
                <a:spcBef>
                  <a:spcPct val="50000"/>
                </a:spcBef>
              </a:pPr>
              <a:endParaRPr lang="en-US" sz="20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B79CBE0-EC13-7D4E-B8ED-FC3271F0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an attribute: </a:t>
            </a:r>
            <a:r>
              <a:rPr lang="en-US" dirty="0">
                <a:solidFill>
                  <a:srgbClr val="FF0000"/>
                </a:solidFill>
              </a:rPr>
              <a:t>Information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an attribute: Information Gain</a:t>
            </a:r>
          </a:p>
        </p:txBody>
      </p:sp>
      <p:sp>
        <p:nvSpPr>
          <p:cNvPr id="951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0" y="1535112"/>
            <a:ext cx="7772400" cy="3951287"/>
          </a:xfrm>
        </p:spPr>
        <p:txBody>
          <a:bodyPr/>
          <a:lstStyle/>
          <a:p>
            <a:r>
              <a:rPr lang="en-US" dirty="0"/>
              <a:t>Remainder(A) </a:t>
            </a:r>
          </a:p>
          <a:p>
            <a:endParaRPr lang="en-US" dirty="0"/>
          </a:p>
          <a:p>
            <a:r>
              <a:rPr lang="en-US" dirty="0">
                <a:sym typeface="Wingdings" charset="0"/>
              </a:rPr>
              <a:t> gives us the amount information we still need after testing on A.</a:t>
            </a:r>
            <a:endParaRPr lang="en-US" dirty="0"/>
          </a:p>
          <a:p>
            <a:endParaRPr lang="en-US" dirty="0"/>
          </a:p>
          <a:p>
            <a:r>
              <a:rPr lang="en-US" dirty="0"/>
              <a:t>Assume A divides the training set E into E</a:t>
            </a:r>
            <a:r>
              <a:rPr lang="en-US" baseline="-25000" dirty="0"/>
              <a:t>1</a:t>
            </a:r>
            <a:r>
              <a:rPr lang="en-US" dirty="0"/>
              <a:t>, E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dirty="0" err="1"/>
              <a:t>E</a:t>
            </a:r>
            <a:r>
              <a:rPr lang="en-US" baseline="-25000" dirty="0" err="1"/>
              <a:t>v</a:t>
            </a:r>
            <a:r>
              <a:rPr lang="en-US" dirty="0"/>
              <a:t>, corresponding to the different v distinct values of A.</a:t>
            </a:r>
          </a:p>
          <a:p>
            <a:endParaRPr lang="en-US" dirty="0"/>
          </a:p>
          <a:p>
            <a:r>
              <a:rPr lang="en-US" dirty="0"/>
              <a:t>Each subset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 has p</a:t>
            </a:r>
            <a:r>
              <a:rPr lang="en-US" baseline="-25000" dirty="0"/>
              <a:t>i</a:t>
            </a:r>
            <a:r>
              <a:rPr lang="en-US" dirty="0"/>
              <a:t> positive examples and </a:t>
            </a:r>
            <a:r>
              <a:rPr lang="en-US" dirty="0" err="1"/>
              <a:t>n</a:t>
            </a:r>
            <a:r>
              <a:rPr lang="en-US" baseline="-25000" dirty="0" err="1"/>
              <a:t>i</a:t>
            </a:r>
            <a:r>
              <a:rPr lang="en-US" dirty="0"/>
              <a:t> negative examples.</a:t>
            </a:r>
          </a:p>
          <a:p>
            <a:endParaRPr lang="en-US" dirty="0"/>
          </a:p>
          <a:p>
            <a:r>
              <a:rPr lang="en-US" dirty="0"/>
              <a:t>So for total information content, </a:t>
            </a:r>
            <a:r>
              <a:rPr lang="en-US" dirty="0">
                <a:solidFill>
                  <a:schemeClr val="accent2"/>
                </a:solidFill>
              </a:rPr>
              <a:t>we need to weigh the contributions of the different subclasses induced by 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951304" name="Group 8"/>
          <p:cNvGrpSpPr>
            <a:grpSpLocks/>
          </p:cNvGrpSpPr>
          <p:nvPr/>
        </p:nvGrpSpPr>
        <p:grpSpPr bwMode="auto">
          <a:xfrm>
            <a:off x="2895600" y="5357813"/>
            <a:ext cx="7783517" cy="1195387"/>
            <a:chOff x="864" y="3375"/>
            <a:chExt cx="4903" cy="753"/>
          </a:xfrm>
        </p:grpSpPr>
        <p:pic>
          <p:nvPicPr>
            <p:cNvPr id="95130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3654"/>
              <a:ext cx="3828" cy="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1302" name="Text Box 6"/>
            <p:cNvSpPr txBox="1">
              <a:spLocks noChangeArrowheads="1"/>
            </p:cNvSpPr>
            <p:nvPr/>
          </p:nvSpPr>
          <p:spPr bwMode="auto">
            <a:xfrm>
              <a:off x="2961" y="3375"/>
              <a:ext cx="280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Weight (relative size) of each subclass</a:t>
              </a:r>
            </a:p>
          </p:txBody>
        </p:sp>
        <p:sp>
          <p:nvSpPr>
            <p:cNvPr id="951303" name="Line 7"/>
            <p:cNvSpPr>
              <a:spLocks noChangeShapeType="1"/>
            </p:cNvSpPr>
            <p:nvPr/>
          </p:nvSpPr>
          <p:spPr bwMode="auto">
            <a:xfrm flipH="1">
              <a:off x="3120" y="3600"/>
              <a:ext cx="48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15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914400"/>
            <a:ext cx="8229600" cy="6096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Choosing an attribute: Information Gain</a:t>
            </a:r>
          </a:p>
        </p:txBody>
      </p:sp>
      <p:sp>
        <p:nvSpPr>
          <p:cNvPr id="7710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28800" y="1905000"/>
            <a:ext cx="8839200" cy="5410200"/>
          </a:xfrm>
        </p:spPr>
        <p:txBody>
          <a:bodyPr/>
          <a:lstStyle/>
          <a:p>
            <a:r>
              <a:rPr lang="en-US" dirty="0"/>
              <a:t>Measures the </a:t>
            </a:r>
            <a:r>
              <a:rPr lang="en-US" dirty="0">
                <a:solidFill>
                  <a:schemeClr val="accent2"/>
                </a:solidFill>
              </a:rPr>
              <a:t>expected reduction in entropy</a:t>
            </a:r>
            <a:r>
              <a:rPr lang="en-US" dirty="0"/>
              <a:t>. The higher the Information Gain (IG), or just Gain, with respect to an attribute A , the more is the expected reduction in entropy.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where </a:t>
            </a:r>
            <a:r>
              <a:rPr lang="en-US" dirty="0">
                <a:solidFill>
                  <a:srgbClr val="FF0000"/>
                </a:solidFill>
              </a:rPr>
              <a:t>Values(A)</a:t>
            </a:r>
            <a:r>
              <a:rPr lang="en-US" dirty="0"/>
              <a:t> is the set of all </a:t>
            </a:r>
            <a:r>
              <a:rPr lang="en-US" dirty="0">
                <a:solidFill>
                  <a:srgbClr val="FF0000"/>
                </a:solidFill>
              </a:rPr>
              <a:t>possible values for attribute A,</a:t>
            </a:r>
          </a:p>
          <a:p>
            <a:r>
              <a:rPr lang="en-US" dirty="0"/>
              <a:t>	</a:t>
            </a:r>
            <a:r>
              <a:rPr lang="en-US" i="1" dirty="0" err="1">
                <a:solidFill>
                  <a:srgbClr val="FF0000"/>
                </a:solidFill>
              </a:rPr>
              <a:t>S</a:t>
            </a:r>
            <a:r>
              <a:rPr lang="en-US" i="1" baseline="-25000" dirty="0" err="1">
                <a:solidFill>
                  <a:srgbClr val="FF0000"/>
                </a:solidFill>
              </a:rPr>
              <a:t>v</a:t>
            </a:r>
            <a:r>
              <a:rPr lang="en-US" dirty="0"/>
              <a:t> is the subset of S for which attribute A has value v.</a:t>
            </a:r>
          </a:p>
        </p:txBody>
      </p:sp>
      <p:grpSp>
        <p:nvGrpSpPr>
          <p:cNvPr id="771080" name="Group 8"/>
          <p:cNvGrpSpPr>
            <a:grpSpLocks/>
          </p:cNvGrpSpPr>
          <p:nvPr/>
        </p:nvGrpSpPr>
        <p:grpSpPr bwMode="auto">
          <a:xfrm>
            <a:off x="7075487" y="2514600"/>
            <a:ext cx="2843213" cy="1533525"/>
            <a:chOff x="3497" y="1584"/>
            <a:chExt cx="1791" cy="966"/>
          </a:xfrm>
        </p:grpSpPr>
        <p:sp>
          <p:nvSpPr>
            <p:cNvPr id="771078" name="Oval 6"/>
            <p:cNvSpPr>
              <a:spLocks noChangeArrowheads="1"/>
            </p:cNvSpPr>
            <p:nvPr/>
          </p:nvSpPr>
          <p:spPr bwMode="auto">
            <a:xfrm>
              <a:off x="3497" y="1817"/>
              <a:ext cx="394" cy="73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079" name="Rectangle 7"/>
            <p:cNvSpPr>
              <a:spLocks noChangeArrowheads="1"/>
            </p:cNvSpPr>
            <p:nvPr/>
          </p:nvSpPr>
          <p:spPr bwMode="auto">
            <a:xfrm>
              <a:off x="3648" y="1584"/>
              <a:ext cx="16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Weight of each subclass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83E05E-C1D1-5F40-A423-EC581FA8522C}"/>
                  </a:ext>
                </a:extLst>
              </p:cNvPr>
              <p:cNvSpPr txBox="1"/>
              <p:nvPr/>
            </p:nvSpPr>
            <p:spPr>
              <a:xfrm>
                <a:off x="3266700" y="3009526"/>
                <a:ext cx="5658600" cy="838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𝑉𝑎𝑙𝑢𝑒𝑠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83E05E-C1D1-5F40-A423-EC581FA85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700" y="3009526"/>
                <a:ext cx="5658600" cy="838948"/>
              </a:xfrm>
              <a:prstGeom prst="rect">
                <a:avLst/>
              </a:prstGeom>
              <a:blipFill>
                <a:blip r:embed="rId2"/>
                <a:stretch>
                  <a:fillRect l="-447" t="-100000" r="-1119" b="-15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9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799" y="1835046"/>
            <a:ext cx="7772400" cy="4114800"/>
          </a:xfr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</a:rPr>
              <a:t>Gain(S,A)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expected reduction in entropy caused by knowing A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information provided about the target function value given the value of A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number of bits saved in the coding a member of S knowing the value of A</a:t>
            </a:r>
          </a:p>
        </p:txBody>
      </p:sp>
      <p:sp>
        <p:nvSpPr>
          <p:cNvPr id="847876" name="Text Box 4"/>
          <p:cNvSpPr txBox="1">
            <a:spLocks noChangeArrowheads="1"/>
          </p:cNvSpPr>
          <p:nvPr/>
        </p:nvSpPr>
        <p:spPr bwMode="auto">
          <a:xfrm>
            <a:off x="2209801" y="4343400"/>
            <a:ext cx="6322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Used in ID3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Iterative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Dichotomiser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3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) Ross Quinlan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41BFFD-75CA-F640-8770-B7137C92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Interpretations of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13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4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4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gain</a:t>
            </a:r>
          </a:p>
        </p:txBody>
      </p:sp>
      <p:sp>
        <p:nvSpPr>
          <p:cNvPr id="75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For the training set, </a:t>
            </a:r>
            <a:r>
              <a:rPr lang="en-US" sz="1800" i="1" dirty="0">
                <a:latin typeface="Monotype Corsiva" charset="0"/>
              </a:rPr>
              <a:t>p</a:t>
            </a:r>
            <a:r>
              <a:rPr lang="en-US" sz="1800" i="1" dirty="0"/>
              <a:t> = </a:t>
            </a:r>
            <a:r>
              <a:rPr lang="en-US" sz="1800" i="1" dirty="0">
                <a:latin typeface="Monotype Corsiva" charset="0"/>
              </a:rPr>
              <a:t>n</a:t>
            </a:r>
            <a:r>
              <a:rPr lang="en-US" sz="1800" i="1" dirty="0"/>
              <a:t> = 6, I(6/12, 6/12) = 1</a:t>
            </a:r>
            <a:r>
              <a:rPr lang="en-US" sz="1800" dirty="0"/>
              <a:t> bit</a:t>
            </a:r>
          </a:p>
          <a:p>
            <a:endParaRPr lang="en-US" sz="1800" dirty="0"/>
          </a:p>
          <a:p>
            <a:r>
              <a:rPr lang="en-US" sz="1800" dirty="0"/>
              <a:t>Consider the attributes </a:t>
            </a:r>
            <a:r>
              <a:rPr lang="en-US" sz="1800" i="1" dirty="0"/>
              <a:t>Type</a:t>
            </a:r>
            <a:r>
              <a:rPr lang="en-US" sz="1800" dirty="0"/>
              <a:t> and </a:t>
            </a:r>
            <a:r>
              <a:rPr lang="en-US" sz="1800" i="1" dirty="0"/>
              <a:t>Patrons</a:t>
            </a:r>
            <a:r>
              <a:rPr lang="en-US" sz="1800" dirty="0"/>
              <a:t>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i="1" dirty="0"/>
          </a:p>
          <a:p>
            <a:r>
              <a:rPr lang="en-US" b="1" i="1" dirty="0">
                <a:solidFill>
                  <a:schemeClr val="accent2"/>
                </a:solidFill>
              </a:rPr>
              <a:t>Patrons</a:t>
            </a:r>
            <a:r>
              <a:rPr lang="en-US" b="1" dirty="0">
                <a:solidFill>
                  <a:schemeClr val="accent2"/>
                </a:solidFill>
              </a:rPr>
              <a:t> has the highest IG of all attributes and so is chosen by the DTL algorithm as the root.</a:t>
            </a:r>
          </a:p>
        </p:txBody>
      </p:sp>
      <p:pic>
        <p:nvPicPr>
          <p:cNvPr id="7526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9600" y="2019301"/>
            <a:ext cx="1905000" cy="100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5264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1" y="3467100"/>
            <a:ext cx="62388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526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4343401"/>
            <a:ext cx="1828800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5264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1" y="4648201"/>
            <a:ext cx="57816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23548" y="928787"/>
            <a:ext cx="5457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33CC"/>
                </a:solidFill>
              </a:rPr>
              <a:t>What if we used attribute “example label” uniquely</a:t>
            </a:r>
          </a:p>
          <a:p>
            <a:r>
              <a:rPr lang="en-US" dirty="0">
                <a:solidFill>
                  <a:srgbClr val="3333CC"/>
                </a:solidFill>
              </a:rPr>
              <a:t>specifying the answer? Info gain? Issue?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86800" y="297180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 gain?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E241B-058C-C042-BA64-E210A786BF29}"/>
              </a:ext>
            </a:extLst>
          </p:cNvPr>
          <p:cNvSpPr txBox="1"/>
          <p:nvPr/>
        </p:nvSpPr>
        <p:spPr>
          <a:xfrm>
            <a:off x="6023548" y="1579267"/>
            <a:ext cx="528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33CC"/>
                </a:solidFill>
              </a:rPr>
              <a:t>High branching: can correct with “info gain ratio”</a:t>
            </a:r>
          </a:p>
        </p:txBody>
      </p:sp>
    </p:spTree>
    <p:extLst>
      <p:ext uri="{BB962C8B-B14F-4D97-AF65-F5344CB8AC3E}">
        <p14:creationId xmlns:p14="http://schemas.microsoft.com/office/powerpoint/2010/main" val="8946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2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2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2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52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2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2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52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52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52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2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contd.</a:t>
            </a:r>
          </a:p>
        </p:txBody>
      </p:sp>
      <p:sp>
        <p:nvSpPr>
          <p:cNvPr id="75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80066"/>
            <a:ext cx="4876800" cy="762000"/>
          </a:xfrm>
        </p:spPr>
        <p:txBody>
          <a:bodyPr/>
          <a:lstStyle/>
          <a:p>
            <a:r>
              <a:rPr lang="en-US" sz="1800" b="1" dirty="0">
                <a:solidFill>
                  <a:srgbClr val="3333CC"/>
                </a:solidFill>
              </a:rPr>
              <a:t>Decision tree learned from the 12 examples: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753668" name="Picture 4" descr="induced-restaurant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932" y="1931894"/>
            <a:ext cx="4675196" cy="37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53669" name="Picture 5" descr="restaurant-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5694" y="1867392"/>
            <a:ext cx="6140824" cy="440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53670" name="Rectangle 6"/>
          <p:cNvSpPr>
            <a:spLocks noChangeArrowheads="1"/>
          </p:cNvSpPr>
          <p:nvPr/>
        </p:nvSpPr>
        <p:spPr bwMode="auto">
          <a:xfrm>
            <a:off x="744071" y="6275295"/>
            <a:ext cx="112596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dirty="0"/>
              <a:t>Substantially simpler than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true</a:t>
            </a:r>
            <a:r>
              <a:rPr lang="ja-JP" altLang="en-US">
                <a:latin typeface="Arial"/>
              </a:rPr>
              <a:t>”</a:t>
            </a:r>
            <a:r>
              <a:rPr lang="en-US" dirty="0"/>
              <a:t> tree -- but a more complex hypothesis isn</a:t>
            </a:r>
            <a:r>
              <a:rPr lang="en-US" dirty="0">
                <a:latin typeface="Arial"/>
              </a:rPr>
              <a:t>’</a:t>
            </a:r>
            <a:r>
              <a:rPr lang="en-US" dirty="0"/>
              <a:t>t justified from just the data.</a:t>
            </a:r>
          </a:p>
        </p:txBody>
      </p:sp>
      <p:sp>
        <p:nvSpPr>
          <p:cNvPr id="753671" name="Text Box 7"/>
          <p:cNvSpPr txBox="1">
            <a:spLocks noChangeArrowheads="1"/>
          </p:cNvSpPr>
          <p:nvPr/>
        </p:nvSpPr>
        <p:spPr bwMode="auto">
          <a:xfrm>
            <a:off x="8151557" y="1527657"/>
            <a:ext cx="23467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dirty="0">
                <a:latin typeface="Arial"/>
              </a:rPr>
              <a:t>“</a:t>
            </a:r>
            <a:r>
              <a:rPr lang="en-US" altLang="ja-JP" dirty="0">
                <a:latin typeface="Arial"/>
              </a:rPr>
              <a:t>personal </a:t>
            </a:r>
            <a:r>
              <a:rPr lang="en-US" dirty="0"/>
              <a:t>R&amp;N Tree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7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70" grpId="0"/>
      <p:bldP spid="75367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Roughly: prefer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shorter trees over deeper/more complex ones</a:t>
            </a:r>
          </a:p>
          <a:p>
            <a:pPr lvl="2"/>
            <a:r>
              <a:rPr lang="en-US" b="1" dirty="0">
                <a:solidFill>
                  <a:schemeClr val="accent2"/>
                </a:solidFill>
              </a:rPr>
              <a:t>E.g., Occam’s Razor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ones with high gain attributes near root</a:t>
            </a:r>
          </a:p>
          <a:p>
            <a:pPr lvl="1"/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Difficult to characterize precisely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attribute selection heuristics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interacts closely with given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E05061-39BF-F64F-8E19-A8316C56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Inductive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50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5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5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5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5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5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5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5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4" name="Rectangle 4"/>
          <p:cNvSpPr>
            <a:spLocks noChangeArrowheads="1"/>
          </p:cNvSpPr>
          <p:nvPr/>
        </p:nvSpPr>
        <p:spPr bwMode="auto">
          <a:xfrm>
            <a:off x="2438400" y="19050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/>
            <a:r>
              <a:rPr lang="en-US" sz="2800" b="1" dirty="0">
                <a:solidFill>
                  <a:srgbClr val="FF0000"/>
                </a:solidFill>
              </a:rPr>
              <a:t>Evaluation Methodology</a:t>
            </a:r>
          </a:p>
          <a:p>
            <a:pPr algn="r"/>
            <a:r>
              <a:rPr lang="en-US" sz="2800" b="1" dirty="0">
                <a:solidFill>
                  <a:srgbClr val="FF0000"/>
                </a:solidFill>
              </a:rPr>
              <a:t>General for </a:t>
            </a:r>
            <a:r>
              <a:rPr lang="en-US" sz="2800" b="1">
                <a:solidFill>
                  <a:srgbClr val="FF0000"/>
                </a:solidFill>
              </a:rPr>
              <a:t>Machine Learning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9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the day, we want to learn a hypothesis function that predicts the actual outputs well.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12" y="3446321"/>
            <a:ext cx="7835491" cy="15559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334189" y="4556503"/>
            <a:ext cx="3053166" cy="1534845"/>
            <a:chOff x="3810189" y="4556502"/>
            <a:chExt cx="3053166" cy="1534845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5036949" y="4556502"/>
              <a:ext cx="185980" cy="8536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10189" y="5445016"/>
              <a:ext cx="3053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Given an hypothesis function and loss function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96213" y="4556503"/>
            <a:ext cx="2087526" cy="1211679"/>
            <a:chOff x="972213" y="4556502"/>
            <a:chExt cx="2087526" cy="1211679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2693022" y="4556502"/>
              <a:ext cx="366717" cy="6392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72213" y="5121850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Over all possible parameterizations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00906" y="2423092"/>
            <a:ext cx="2141048" cy="1046139"/>
            <a:chOff x="4176906" y="2423091"/>
            <a:chExt cx="2141048" cy="1046139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4176906" y="3038426"/>
              <a:ext cx="224613" cy="43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67200" y="2423091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And over all your training data*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747814" y="2879376"/>
            <a:ext cx="3197324" cy="1022313"/>
            <a:chOff x="223814" y="2879375"/>
            <a:chExt cx="3197324" cy="102231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317356" y="3469230"/>
              <a:ext cx="113768" cy="4324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3814" y="2879375"/>
              <a:ext cx="3197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Choose the parameterization that minimizes loss!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73693-6CD3-7B43-A1A4-CD4B353BC227}"/>
              </a:ext>
            </a:extLst>
          </p:cNvPr>
          <p:cNvSpPr txBox="1"/>
          <p:nvPr/>
        </p:nvSpPr>
        <p:spPr>
          <a:xfrm>
            <a:off x="1747814" y="6534059"/>
            <a:ext cx="832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4"/>
                </a:solidFill>
              </a:rPr>
              <a:t>*Not actually what we want – want it over the world of inputs – will discuss later …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B3D752B-A752-E749-88A2-52AAABD7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canonical Machine learning problem</a:t>
            </a:r>
          </a:p>
        </p:txBody>
      </p:sp>
    </p:spTree>
    <p:extLst>
      <p:ext uri="{BB962C8B-B14F-4D97-AF65-F5344CB8AC3E}">
        <p14:creationId xmlns:p14="http://schemas.microsoft.com/office/powerpoint/2010/main" val="227963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DAF907-03E4-B348-97D5-18D5587FB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873" y="2044064"/>
            <a:ext cx="3878127" cy="1679389"/>
          </a:xfrm>
          <a:prstGeom prst="rect">
            <a:avLst/>
          </a:prstGeom>
        </p:spPr>
      </p:pic>
      <p:sp>
        <p:nvSpPr>
          <p:cNvPr id="801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3014381"/>
            <a:ext cx="10439400" cy="4495800"/>
          </a:xfrm>
        </p:spPr>
        <p:txBody>
          <a:bodyPr/>
          <a:lstStyle/>
          <a:p>
            <a:pPr marL="230188" indent="-230188"/>
            <a:r>
              <a:rPr lang="en-US" dirty="0"/>
              <a:t>Standard methodology </a:t>
            </a:r>
            <a:r>
              <a:rPr lang="en-US" b="1" dirty="0">
                <a:solidFill>
                  <a:srgbClr val="FF0000"/>
                </a:solidFill>
              </a:rPr>
              <a:t>(“Holdout Cross-Validation”)</a:t>
            </a:r>
            <a:r>
              <a:rPr lang="en-US" dirty="0"/>
              <a:t>:</a:t>
            </a:r>
          </a:p>
          <a:p>
            <a:pPr marL="571500" lvl="1" indent="-227013">
              <a:buNone/>
            </a:pPr>
            <a:r>
              <a:rPr lang="en-US" dirty="0"/>
              <a:t>1. Collect a </a:t>
            </a:r>
            <a:r>
              <a:rPr lang="en-US" dirty="0">
                <a:solidFill>
                  <a:schemeClr val="accent2"/>
                </a:solidFill>
              </a:rPr>
              <a:t>large set of examples</a:t>
            </a:r>
            <a:r>
              <a:rPr lang="en-US" dirty="0"/>
              <a:t>.</a:t>
            </a:r>
          </a:p>
          <a:p>
            <a:pPr marL="571500" lvl="1" indent="-227013">
              <a:buNone/>
            </a:pPr>
            <a:r>
              <a:rPr lang="en-US" dirty="0"/>
              <a:t>2. Randomly divide collection into two disjoint sets:  </a:t>
            </a:r>
            <a:r>
              <a:rPr lang="en-US" b="1" dirty="0">
                <a:solidFill>
                  <a:srgbClr val="FF0000"/>
                </a:solidFill>
              </a:rPr>
              <a:t>training set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test set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marL="571500" lvl="1" indent="-227013">
              <a:buNone/>
            </a:pPr>
            <a:r>
              <a:rPr lang="en-US" dirty="0"/>
              <a:t>3. Apply </a:t>
            </a:r>
            <a:r>
              <a:rPr lang="en-US" dirty="0">
                <a:solidFill>
                  <a:schemeClr val="accent2"/>
                </a:solidFill>
              </a:rPr>
              <a:t>learning algorithm</a:t>
            </a:r>
            <a:r>
              <a:rPr lang="en-US" dirty="0"/>
              <a:t> to training set generating </a:t>
            </a:r>
            <a:r>
              <a:rPr lang="en-US" dirty="0">
                <a:solidFill>
                  <a:schemeClr val="accent2"/>
                </a:solidFill>
              </a:rPr>
              <a:t>hypothesis </a:t>
            </a:r>
            <a:r>
              <a:rPr lang="en-US" i="1" dirty="0">
                <a:solidFill>
                  <a:schemeClr val="accent2"/>
                </a:solidFill>
              </a:rPr>
              <a:t>h</a:t>
            </a:r>
            <a:endParaRPr lang="en-US" i="1" dirty="0"/>
          </a:p>
          <a:p>
            <a:pPr marL="571500" lvl="1" indent="-227013">
              <a:buNone/>
            </a:pPr>
            <a:r>
              <a:rPr lang="en-US" dirty="0"/>
              <a:t>4. Measure </a:t>
            </a:r>
            <a:r>
              <a:rPr lang="en-US" dirty="0">
                <a:solidFill>
                  <a:schemeClr val="accent2"/>
                </a:solidFill>
              </a:rPr>
              <a:t>performance of </a:t>
            </a:r>
            <a:r>
              <a:rPr lang="en-US" i="1" dirty="0">
                <a:solidFill>
                  <a:schemeClr val="accent2"/>
                </a:solidFill>
              </a:rPr>
              <a:t>h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w.r.t</a:t>
            </a:r>
            <a:r>
              <a:rPr lang="en-US" dirty="0">
                <a:solidFill>
                  <a:schemeClr val="accent2"/>
                </a:solidFill>
              </a:rPr>
              <a:t>. test set</a:t>
            </a:r>
            <a:r>
              <a:rPr lang="en-US" dirty="0"/>
              <a:t> (a form of </a:t>
            </a:r>
            <a:r>
              <a:rPr lang="en-US" dirty="0">
                <a:solidFill>
                  <a:schemeClr val="accent2"/>
                </a:solidFill>
              </a:rPr>
              <a:t>cross-validation</a:t>
            </a:r>
            <a:r>
              <a:rPr lang="en-US" dirty="0"/>
              <a:t>)</a:t>
            </a:r>
          </a:p>
          <a:p>
            <a:pPr marL="571500" lvl="1" indent="-227013">
              <a:buNone/>
            </a:pPr>
            <a:r>
              <a:rPr lang="en-US" dirty="0">
                <a:solidFill>
                  <a:srgbClr val="FF0000"/>
                </a:solidFill>
                <a:sym typeface="Wingdings" charset="0"/>
              </a:rPr>
              <a:t>	 measures generalization to unseen data </a:t>
            </a:r>
          </a:p>
          <a:p>
            <a:pPr marL="571500" lvl="1" indent="-227013">
              <a:buNone/>
            </a:pPr>
            <a:endParaRPr lang="en-US" dirty="0"/>
          </a:p>
          <a:p>
            <a:pPr marL="230188" indent="-230188"/>
            <a:r>
              <a:rPr lang="en-US" dirty="0"/>
              <a:t>          </a:t>
            </a:r>
            <a:r>
              <a:rPr lang="en-US" b="1" dirty="0"/>
              <a:t>Important: keep the training and test sets disjoint! </a:t>
            </a:r>
            <a:r>
              <a:rPr lang="en-US" b="1" dirty="0">
                <a:solidFill>
                  <a:srgbClr val="FF0000"/>
                </a:solidFill>
              </a:rPr>
              <a:t>“No peeking”!</a:t>
            </a:r>
          </a:p>
          <a:p>
            <a:pPr marL="230188" indent="-230188"/>
            <a:r>
              <a:rPr lang="en-US" b="1" i="1" dirty="0">
                <a:solidFill>
                  <a:srgbClr val="FF0000"/>
                </a:solidFill>
              </a:rPr>
              <a:t>Note: The first two questions about any learning result: Can you describe</a:t>
            </a:r>
          </a:p>
          <a:p>
            <a:pPr marL="230188" indent="-230188"/>
            <a:r>
              <a:rPr lang="en-US" b="1" i="1" dirty="0">
                <a:solidFill>
                  <a:srgbClr val="FF0000"/>
                </a:solidFill>
              </a:rPr>
              <a:t>your training and your test set? What’s your error on the test set?</a:t>
            </a:r>
          </a:p>
        </p:txBody>
      </p:sp>
      <p:sp>
        <p:nvSpPr>
          <p:cNvPr id="801796" name="Text Box 4"/>
          <p:cNvSpPr txBox="1">
            <a:spLocks noChangeArrowheads="1"/>
          </p:cNvSpPr>
          <p:nvPr/>
        </p:nvSpPr>
        <p:spPr bwMode="auto">
          <a:xfrm>
            <a:off x="609600" y="1595719"/>
            <a:ext cx="838402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How to evaluate the quality of a learning algorithm, i.e.,: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   How good are the hypotheses produced by the learning algorithm?  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   How good are they at classifying unseen examples?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474B61-B8A1-2C45-B7CB-802F854E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Evaluation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5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76183"/>
            <a:ext cx="9767047" cy="4114800"/>
          </a:xfrm>
        </p:spPr>
        <p:txBody>
          <a:bodyPr/>
          <a:lstStyle/>
          <a:p>
            <a:r>
              <a:rPr lang="en-US" dirty="0"/>
              <a:t>Example of peeking:</a:t>
            </a:r>
          </a:p>
          <a:p>
            <a:endParaRPr lang="en-US" dirty="0"/>
          </a:p>
          <a:p>
            <a:r>
              <a:rPr lang="en-US" dirty="0"/>
              <a:t>We generate four different hypotheses – </a:t>
            </a:r>
            <a:br>
              <a:rPr lang="en-US" dirty="0"/>
            </a:br>
            <a:r>
              <a:rPr lang="en-US" dirty="0"/>
              <a:t>for example by using different criteria to pick the next attribute to branch on.</a:t>
            </a:r>
          </a:p>
          <a:p>
            <a:endParaRPr lang="en-US" dirty="0"/>
          </a:p>
          <a:p>
            <a:r>
              <a:rPr lang="en-US" dirty="0"/>
              <a:t>We test the performance of the four different hypothesis on the test set and we select the best hypothesis.</a:t>
            </a:r>
          </a:p>
          <a:p>
            <a:endParaRPr lang="en-US" dirty="0"/>
          </a:p>
        </p:txBody>
      </p:sp>
      <p:sp>
        <p:nvSpPr>
          <p:cNvPr id="954373" name="Rectangle 5"/>
          <p:cNvSpPr>
            <a:spLocks noChangeArrowheads="1"/>
          </p:cNvSpPr>
          <p:nvPr/>
        </p:nvSpPr>
        <p:spPr bwMode="auto">
          <a:xfrm>
            <a:off x="1815353" y="4243167"/>
            <a:ext cx="8691354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b="1" dirty="0">
                <a:solidFill>
                  <a:srgbClr val="FF0000"/>
                </a:solidFill>
              </a:rPr>
              <a:t>Voila: Peeking occurred! Why?</a:t>
            </a:r>
          </a:p>
          <a:p>
            <a:pPr algn="ctr">
              <a:spcBef>
                <a:spcPct val="20000"/>
              </a:spcBef>
            </a:pPr>
            <a:r>
              <a:rPr lang="en-US" sz="2000" dirty="0"/>
              <a:t>The hypothesis was selected </a:t>
            </a:r>
            <a:r>
              <a:rPr lang="en-US" sz="2000" dirty="0">
                <a:solidFill>
                  <a:schemeClr val="accent2"/>
                </a:solidFill>
              </a:rPr>
              <a:t>on the basis of its performance on the </a:t>
            </a:r>
            <a:r>
              <a:rPr lang="en-US" sz="2000" b="1" dirty="0">
                <a:solidFill>
                  <a:srgbClr val="FF0000"/>
                </a:solidFill>
              </a:rPr>
              <a:t>test set</a:t>
            </a:r>
            <a:r>
              <a:rPr lang="en-US" sz="2000" dirty="0"/>
              <a:t>, </a:t>
            </a:r>
          </a:p>
          <a:p>
            <a:pPr algn="ctr">
              <a:spcBef>
                <a:spcPct val="20000"/>
              </a:spcBef>
            </a:pPr>
            <a:r>
              <a:rPr lang="en-US" sz="2000" dirty="0"/>
              <a:t>so </a:t>
            </a:r>
            <a:r>
              <a:rPr lang="en-US" sz="2000" dirty="0">
                <a:solidFill>
                  <a:schemeClr val="accent2"/>
                </a:solidFill>
              </a:rPr>
              <a:t>information about the test set has leaked</a:t>
            </a:r>
            <a:r>
              <a:rPr lang="en-US" sz="2000" dirty="0"/>
              <a:t> into the </a:t>
            </a:r>
            <a:r>
              <a:rPr lang="en-US" sz="2000" dirty="0">
                <a:solidFill>
                  <a:schemeClr val="accent2"/>
                </a:solidFill>
              </a:rPr>
              <a:t>learning algorithm</a:t>
            </a:r>
            <a:r>
              <a:rPr lang="en-US" sz="2000" dirty="0"/>
              <a:t>.</a:t>
            </a:r>
          </a:p>
        </p:txBody>
      </p:sp>
      <p:sp>
        <p:nvSpPr>
          <p:cNvPr id="954374" name="Text Box 6"/>
          <p:cNvSpPr txBox="1">
            <a:spLocks noChangeArrowheads="1"/>
          </p:cNvSpPr>
          <p:nvPr/>
        </p:nvSpPr>
        <p:spPr bwMode="auto">
          <a:xfrm>
            <a:off x="3405385" y="5581994"/>
            <a:ext cx="63709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 a new (separate!) test set would be required!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0377" y="6211669"/>
            <a:ext cx="1077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In competitions, such as the “Netflix $1M challenge,” test set is not revealed to the competitors. (Data is held back.)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56ED39-FC79-EE47-8EC5-50C89A74C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Peeking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4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4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4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54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4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4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4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54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379" name="Oval 3"/>
          <p:cNvSpPr>
            <a:spLocks noChangeArrowheads="1"/>
          </p:cNvSpPr>
          <p:nvPr/>
        </p:nvSpPr>
        <p:spPr bwMode="auto">
          <a:xfrm>
            <a:off x="4393920" y="2850776"/>
            <a:ext cx="3200400" cy="800100"/>
          </a:xfrm>
          <a:prstGeom prst="ellipse">
            <a:avLst/>
          </a:prstGeom>
          <a:solidFill>
            <a:srgbClr val="EAEAEA"/>
          </a:solidFill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Real-world Process</a:t>
            </a:r>
            <a:endParaRPr lang="en-US" i="1"/>
          </a:p>
        </p:txBody>
      </p:sp>
      <p:sp>
        <p:nvSpPr>
          <p:cNvPr id="997380" name="Rectangle 4"/>
          <p:cNvSpPr>
            <a:spLocks noChangeArrowheads="1"/>
          </p:cNvSpPr>
          <p:nvPr/>
        </p:nvSpPr>
        <p:spPr bwMode="auto">
          <a:xfrm>
            <a:off x="1726920" y="4765301"/>
            <a:ext cx="2819400" cy="914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/>
              <a:t>(x</a:t>
            </a:r>
            <a:r>
              <a:rPr lang="en-US" i="1" baseline="-25000"/>
              <a:t>1</a:t>
            </a:r>
            <a:r>
              <a:rPr lang="en-US" i="1"/>
              <a:t>,y</a:t>
            </a:r>
            <a:r>
              <a:rPr lang="en-US" i="1" baseline="-25000"/>
              <a:t>1</a:t>
            </a:r>
            <a:r>
              <a:rPr lang="en-US" i="1"/>
              <a:t>), …, (x</a:t>
            </a:r>
            <a:r>
              <a:rPr lang="en-US" i="1" baseline="-25000"/>
              <a:t>n</a:t>
            </a:r>
            <a:r>
              <a:rPr lang="en-US" i="1"/>
              <a:t>,y</a:t>
            </a:r>
            <a:r>
              <a:rPr lang="en-US" i="1" baseline="-25000"/>
              <a:t>n</a:t>
            </a:r>
            <a:r>
              <a:rPr lang="en-US" i="1"/>
              <a:t>)</a:t>
            </a:r>
          </a:p>
        </p:txBody>
      </p:sp>
      <p:sp>
        <p:nvSpPr>
          <p:cNvPr id="997381" name="Rectangle 5"/>
          <p:cNvSpPr>
            <a:spLocks noChangeArrowheads="1"/>
          </p:cNvSpPr>
          <p:nvPr/>
        </p:nvSpPr>
        <p:spPr bwMode="auto">
          <a:xfrm>
            <a:off x="5476595" y="4993901"/>
            <a:ext cx="1295400" cy="59055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Learner</a:t>
            </a:r>
          </a:p>
        </p:txBody>
      </p:sp>
      <p:sp>
        <p:nvSpPr>
          <p:cNvPr id="997382" name="Rectangle 6"/>
          <p:cNvSpPr>
            <a:spLocks noChangeArrowheads="1"/>
          </p:cNvSpPr>
          <p:nvPr/>
        </p:nvSpPr>
        <p:spPr bwMode="auto">
          <a:xfrm>
            <a:off x="7670520" y="4765301"/>
            <a:ext cx="2438400" cy="914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/>
              <a:t>(x</a:t>
            </a:r>
            <a:r>
              <a:rPr lang="en-US" i="1" baseline="-25000"/>
              <a:t>1</a:t>
            </a:r>
            <a:r>
              <a:rPr lang="en-US" i="1"/>
              <a:t>,y</a:t>
            </a:r>
            <a:r>
              <a:rPr lang="en-US" i="1" baseline="-25000"/>
              <a:t>1</a:t>
            </a:r>
            <a:r>
              <a:rPr lang="en-US" i="1"/>
              <a:t>),…(x</a:t>
            </a:r>
            <a:r>
              <a:rPr lang="en-US" i="1" baseline="-25000"/>
              <a:t>k</a:t>
            </a:r>
            <a:r>
              <a:rPr lang="en-US" i="1"/>
              <a:t>,y</a:t>
            </a:r>
            <a:r>
              <a:rPr lang="en-US" i="1" baseline="-25000"/>
              <a:t>k</a:t>
            </a:r>
            <a:r>
              <a:rPr lang="en-US" i="1"/>
              <a:t>)</a:t>
            </a:r>
            <a:r>
              <a:rPr lang="en-US"/>
              <a:t> </a:t>
            </a:r>
          </a:p>
        </p:txBody>
      </p:sp>
      <p:sp>
        <p:nvSpPr>
          <p:cNvPr id="997383" name="Line 7"/>
          <p:cNvSpPr>
            <a:spLocks noChangeShapeType="1"/>
          </p:cNvSpPr>
          <p:nvPr/>
        </p:nvSpPr>
        <p:spPr bwMode="auto">
          <a:xfrm flipH="1">
            <a:off x="4012921" y="4292227"/>
            <a:ext cx="1385887" cy="3968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7384" name="Line 8"/>
          <p:cNvSpPr>
            <a:spLocks noChangeShapeType="1"/>
          </p:cNvSpPr>
          <p:nvPr/>
        </p:nvSpPr>
        <p:spPr bwMode="auto">
          <a:xfrm>
            <a:off x="4698720" y="5298702"/>
            <a:ext cx="762000" cy="31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7385" name="Line 9"/>
          <p:cNvSpPr>
            <a:spLocks noChangeShapeType="1"/>
          </p:cNvSpPr>
          <p:nvPr/>
        </p:nvSpPr>
        <p:spPr bwMode="auto">
          <a:xfrm>
            <a:off x="6832320" y="5298702"/>
            <a:ext cx="762000" cy="31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7386" name="Line 10"/>
          <p:cNvSpPr>
            <a:spLocks noChangeShapeType="1"/>
          </p:cNvSpPr>
          <p:nvPr/>
        </p:nvSpPr>
        <p:spPr bwMode="auto">
          <a:xfrm>
            <a:off x="6678332" y="4292227"/>
            <a:ext cx="1417638" cy="4111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7387" name="Text Box 11"/>
          <p:cNvSpPr txBox="1">
            <a:spLocks noChangeArrowheads="1"/>
          </p:cNvSpPr>
          <p:nvPr/>
        </p:nvSpPr>
        <p:spPr bwMode="auto">
          <a:xfrm>
            <a:off x="1726920" y="4689101"/>
            <a:ext cx="2135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Training Data </a:t>
            </a:r>
            <a:r>
              <a:rPr lang="en-US" i="1"/>
              <a:t>D</a:t>
            </a:r>
            <a:r>
              <a:rPr lang="en-US" i="1" baseline="-25000"/>
              <a:t>train</a:t>
            </a:r>
          </a:p>
        </p:txBody>
      </p:sp>
      <p:sp>
        <p:nvSpPr>
          <p:cNvPr id="997388" name="Text Box 12"/>
          <p:cNvSpPr txBox="1">
            <a:spLocks noChangeArrowheads="1"/>
          </p:cNvSpPr>
          <p:nvPr/>
        </p:nvSpPr>
        <p:spPr bwMode="auto">
          <a:xfrm>
            <a:off x="7670521" y="4689101"/>
            <a:ext cx="23002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Test Data </a:t>
            </a:r>
            <a:r>
              <a:rPr lang="en-US" i="1"/>
              <a:t>D</a:t>
            </a:r>
            <a:r>
              <a:rPr lang="en-US" i="1" baseline="-25000"/>
              <a:t>test</a:t>
            </a:r>
          </a:p>
        </p:txBody>
      </p:sp>
      <p:sp>
        <p:nvSpPr>
          <p:cNvPr id="997389" name="Text Box 13"/>
          <p:cNvSpPr txBox="1">
            <a:spLocks noChangeArrowheads="1"/>
          </p:cNvSpPr>
          <p:nvPr/>
        </p:nvSpPr>
        <p:spPr bwMode="auto">
          <a:xfrm>
            <a:off x="2342871" y="4079501"/>
            <a:ext cx="16979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split randomly</a:t>
            </a:r>
          </a:p>
        </p:txBody>
      </p:sp>
      <p:sp>
        <p:nvSpPr>
          <p:cNvPr id="997390" name="Text Box 14"/>
          <p:cNvSpPr txBox="1">
            <a:spLocks noChangeArrowheads="1"/>
          </p:cNvSpPr>
          <p:nvPr/>
        </p:nvSpPr>
        <p:spPr bwMode="auto">
          <a:xfrm>
            <a:off x="7289521" y="4079501"/>
            <a:ext cx="16979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split randomly</a:t>
            </a:r>
          </a:p>
        </p:txBody>
      </p:sp>
      <p:sp>
        <p:nvSpPr>
          <p:cNvPr id="997391" name="Text Box 15"/>
          <p:cNvSpPr txBox="1">
            <a:spLocks noChangeArrowheads="1"/>
          </p:cNvSpPr>
          <p:nvPr/>
        </p:nvSpPr>
        <p:spPr bwMode="auto">
          <a:xfrm>
            <a:off x="6908520" y="4841501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h</a:t>
            </a:r>
          </a:p>
        </p:txBody>
      </p:sp>
      <p:sp>
        <p:nvSpPr>
          <p:cNvPr id="997392" name="Text Box 16"/>
          <p:cNvSpPr txBox="1">
            <a:spLocks noChangeArrowheads="1"/>
          </p:cNvSpPr>
          <p:nvPr/>
        </p:nvSpPr>
        <p:spPr bwMode="auto">
          <a:xfrm>
            <a:off x="4622521" y="4841501"/>
            <a:ext cx="671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D</a:t>
            </a:r>
            <a:r>
              <a:rPr lang="en-US" i="1" baseline="-25000"/>
              <a:t>train</a:t>
            </a:r>
          </a:p>
        </p:txBody>
      </p:sp>
      <p:sp>
        <p:nvSpPr>
          <p:cNvPr id="997393" name="Rectangle 17"/>
          <p:cNvSpPr>
            <a:spLocks noChangeArrowheads="1"/>
          </p:cNvSpPr>
          <p:nvPr/>
        </p:nvSpPr>
        <p:spPr bwMode="auto">
          <a:xfrm>
            <a:off x="5373407" y="4062039"/>
            <a:ext cx="1295400" cy="59055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Data </a:t>
            </a:r>
            <a:r>
              <a:rPr lang="en-US" i="1"/>
              <a:t>D</a:t>
            </a:r>
          </a:p>
        </p:txBody>
      </p:sp>
      <p:sp>
        <p:nvSpPr>
          <p:cNvPr id="997394" name="Text Box 18"/>
          <p:cNvSpPr txBox="1">
            <a:spLocks noChangeArrowheads="1"/>
          </p:cNvSpPr>
          <p:nvPr/>
        </p:nvSpPr>
        <p:spPr bwMode="auto">
          <a:xfrm>
            <a:off x="6030633" y="3592139"/>
            <a:ext cx="19255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drawn randomly</a:t>
            </a:r>
          </a:p>
        </p:txBody>
      </p:sp>
      <p:sp>
        <p:nvSpPr>
          <p:cNvPr id="997395" name="Line 19"/>
          <p:cNvSpPr>
            <a:spLocks noChangeShapeType="1"/>
          </p:cNvSpPr>
          <p:nvPr/>
        </p:nvSpPr>
        <p:spPr bwMode="auto">
          <a:xfrm>
            <a:off x="5976658" y="3650877"/>
            <a:ext cx="15875" cy="4111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1A2A19-506F-CD4B-8B32-BD45A3A0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Test/Training Split</a:t>
            </a:r>
          </a:p>
        </p:txBody>
      </p:sp>
    </p:spTree>
    <p:extLst>
      <p:ext uri="{BB962C8B-B14F-4D97-AF65-F5344CB8AC3E}">
        <p14:creationId xmlns:p14="http://schemas.microsoft.com/office/powerpoint/2010/main" val="11179319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76200"/>
            <a:ext cx="7772400" cy="762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Measuring Prediction Performance</a:t>
            </a:r>
          </a:p>
        </p:txBody>
      </p:sp>
      <p:sp>
        <p:nvSpPr>
          <p:cNvPr id="999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0" y="4462464"/>
            <a:ext cx="7772400" cy="1633537"/>
          </a:xfrm>
        </p:spPr>
        <p:txBody>
          <a:bodyPr/>
          <a:lstStyle/>
          <a:p>
            <a:endParaRPr lang="en-US"/>
          </a:p>
        </p:txBody>
      </p:sp>
      <p:pic>
        <p:nvPicPr>
          <p:cNvPr id="99942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1066801"/>
            <a:ext cx="7989888" cy="539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99429" name="Rectangle 5"/>
          <p:cNvSpPr>
            <a:spLocks noChangeArrowheads="1"/>
          </p:cNvSpPr>
          <p:nvPr/>
        </p:nvSpPr>
        <p:spPr bwMode="auto">
          <a:xfrm>
            <a:off x="1828800" y="5715000"/>
            <a:ext cx="8305800" cy="838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 descr="Screen Shot 2012-11-14 at 9.39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902" y="3452230"/>
            <a:ext cx="168698" cy="2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721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Measures</a:t>
            </a:r>
          </a:p>
        </p:txBody>
      </p:sp>
      <p:sp>
        <p:nvSpPr>
          <p:cNvPr id="1001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03788"/>
            <a:ext cx="7153835" cy="4322377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Error Rate</a:t>
            </a:r>
          </a:p>
          <a:p>
            <a:pPr lvl="1"/>
            <a:r>
              <a:rPr lang="en-US" dirty="0"/>
              <a:t>Fraction (or percentage) of false predictions</a:t>
            </a:r>
          </a:p>
          <a:p>
            <a:r>
              <a:rPr lang="en-US" dirty="0">
                <a:solidFill>
                  <a:schemeClr val="accent2"/>
                </a:solidFill>
              </a:rPr>
              <a:t>Accuracy</a:t>
            </a:r>
          </a:p>
          <a:p>
            <a:pPr lvl="1"/>
            <a:r>
              <a:rPr lang="en-US" dirty="0"/>
              <a:t>Fraction (or percentage) of correct predictions</a:t>
            </a:r>
          </a:p>
          <a:p>
            <a:r>
              <a:rPr lang="en-US" dirty="0">
                <a:solidFill>
                  <a:schemeClr val="accent2"/>
                </a:solidFill>
              </a:rPr>
              <a:t>Precision/Recall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Example: binary classification</a:t>
            </a:r>
            <a:r>
              <a:rPr lang="en-US" dirty="0"/>
              <a:t> problems (classes </a:t>
            </a:r>
            <a:r>
              <a:rPr lang="en-US" dirty="0" err="1"/>
              <a:t>pos</a:t>
            </a:r>
            <a:r>
              <a:rPr lang="en-US" dirty="0"/>
              <a:t>/</a:t>
            </a:r>
            <a:r>
              <a:rPr lang="en-US" dirty="0" err="1"/>
              <a:t>neg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Precision:</a:t>
            </a:r>
            <a:r>
              <a:rPr lang="en-US" dirty="0"/>
              <a:t> Fraction (or percentage) of </a:t>
            </a:r>
            <a:r>
              <a:rPr lang="en-US" dirty="0">
                <a:solidFill>
                  <a:schemeClr val="accent2"/>
                </a:solidFill>
              </a:rPr>
              <a:t>correct predictions</a:t>
            </a:r>
            <a:r>
              <a:rPr lang="en-US" dirty="0"/>
              <a:t> among all examples </a:t>
            </a:r>
            <a:r>
              <a:rPr lang="en-US" dirty="0">
                <a:solidFill>
                  <a:schemeClr val="accent2"/>
                </a:solidFill>
              </a:rPr>
              <a:t>predicted to be positive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Recall</a:t>
            </a:r>
            <a:r>
              <a:rPr lang="en-US" dirty="0"/>
              <a:t>: Fraction (or percentage) of </a:t>
            </a:r>
            <a:r>
              <a:rPr lang="en-US" dirty="0">
                <a:solidFill>
                  <a:schemeClr val="accent2"/>
                </a:solidFill>
              </a:rPr>
              <a:t>correct predictions</a:t>
            </a:r>
            <a:r>
              <a:rPr lang="en-US" dirty="0"/>
              <a:t> among all </a:t>
            </a:r>
            <a:r>
              <a:rPr lang="en-US" dirty="0">
                <a:solidFill>
                  <a:schemeClr val="accent2"/>
                </a:solidFill>
              </a:rPr>
              <a:t>real positive examples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(Can be generalized  to multi-class case.)</a:t>
            </a:r>
          </a:p>
        </p:txBody>
      </p:sp>
    </p:spTree>
    <p:extLst>
      <p:ext uri="{BB962C8B-B14F-4D97-AF65-F5344CB8AC3E}">
        <p14:creationId xmlns:p14="http://schemas.microsoft.com/office/powerpoint/2010/main" val="7737110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2FB0-E4DB-8E4C-B848-AEC34F07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 (Confusion Matrix)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B3F28-1648-9545-BB26-91D311520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3796145" cy="4322377"/>
          </a:xfrm>
        </p:spPr>
        <p:txBody>
          <a:bodyPr/>
          <a:lstStyle/>
          <a:p>
            <a:r>
              <a:rPr lang="en-US" dirty="0"/>
              <a:t>We can make errors in different directions in classification.</a:t>
            </a:r>
          </a:p>
          <a:p>
            <a:endParaRPr lang="en-US" dirty="0"/>
          </a:p>
          <a:p>
            <a:r>
              <a:rPr lang="en-US" dirty="0"/>
              <a:t>Say we have 13 animals and we are trying to classify them.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B0BDE-7C97-2B4D-959A-45C241FC87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FFEDD-7F52-D244-809A-EF7191C16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814" y="1803788"/>
            <a:ext cx="6852586" cy="386253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49AEB5-43AD-6741-9B98-5665C757E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578065"/>
              </p:ext>
            </p:extLst>
          </p:nvPr>
        </p:nvGraphicFramePr>
        <p:xfrm>
          <a:off x="867265" y="3735053"/>
          <a:ext cx="3346516" cy="2816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629">
                  <a:extLst>
                    <a:ext uri="{9D8B030D-6E8A-4147-A177-3AD203B41FA5}">
                      <a16:colId xmlns:a16="http://schemas.microsoft.com/office/drawing/2014/main" val="1535571791"/>
                    </a:ext>
                  </a:extLst>
                </a:gridCol>
                <a:gridCol w="836629">
                  <a:extLst>
                    <a:ext uri="{9D8B030D-6E8A-4147-A177-3AD203B41FA5}">
                      <a16:colId xmlns:a16="http://schemas.microsoft.com/office/drawing/2014/main" val="1580757137"/>
                    </a:ext>
                  </a:extLst>
                </a:gridCol>
                <a:gridCol w="836629">
                  <a:extLst>
                    <a:ext uri="{9D8B030D-6E8A-4147-A177-3AD203B41FA5}">
                      <a16:colId xmlns:a16="http://schemas.microsoft.com/office/drawing/2014/main" val="2769117178"/>
                    </a:ext>
                  </a:extLst>
                </a:gridCol>
                <a:gridCol w="836629">
                  <a:extLst>
                    <a:ext uri="{9D8B030D-6E8A-4147-A177-3AD203B41FA5}">
                      <a16:colId xmlns:a16="http://schemas.microsoft.com/office/drawing/2014/main" val="211945104"/>
                    </a:ext>
                  </a:extLst>
                </a:gridCol>
              </a:tblGrid>
              <a:tr h="97665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Class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Predicted Class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725152"/>
                  </a:ext>
                </a:extLst>
              </a:tr>
              <a:tr h="613223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765580"/>
                  </a:ext>
                </a:extLst>
              </a:tr>
              <a:tr h="613223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086733"/>
                  </a:ext>
                </a:extLst>
              </a:tr>
              <a:tr h="613223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35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1719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1752601"/>
            <a:ext cx="8006862" cy="4373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Precision</a:t>
            </a:r>
            <a:r>
              <a:rPr lang="en-US" dirty="0"/>
              <a:t> P:</a:t>
            </a:r>
            <a:br>
              <a:rPr lang="en-US" dirty="0"/>
            </a:br>
            <a:r>
              <a:rPr lang="en-US" dirty="0"/>
              <a:t>	#correct positive results / #positive results returned</a:t>
            </a:r>
          </a:p>
          <a:p>
            <a:r>
              <a:rPr lang="en-US" dirty="0">
                <a:solidFill>
                  <a:schemeClr val="tx2"/>
                </a:solidFill>
              </a:rPr>
              <a:t>Recall</a:t>
            </a:r>
            <a:r>
              <a:rPr lang="en-US" dirty="0"/>
              <a:t> R:</a:t>
            </a:r>
            <a:br>
              <a:rPr lang="en-US" dirty="0"/>
            </a:br>
            <a:r>
              <a:rPr lang="en-US" dirty="0"/>
              <a:t>	#correct positive results / #all possible positive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1140" y="3358783"/>
            <a:ext cx="2688736" cy="3226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9816" y="3875846"/>
            <a:ext cx="3771092" cy="219221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AA172CC-EEDC-914E-9036-3EFDE99F3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Versus Recall:</a:t>
            </a:r>
          </a:p>
        </p:txBody>
      </p:sp>
    </p:spTree>
    <p:extLst>
      <p:ext uri="{BB962C8B-B14F-4D97-AF65-F5344CB8AC3E}">
        <p14:creationId xmlns:p14="http://schemas.microsoft.com/office/powerpoint/2010/main" val="169655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90800" y="1905000"/>
            <a:ext cx="7010400" cy="4114800"/>
          </a:xfrm>
        </p:spPr>
        <p:txBody>
          <a:bodyPr/>
          <a:lstStyle/>
          <a:p>
            <a:pPr marL="230188" indent="-230188" algn="ctr"/>
            <a:r>
              <a:rPr lang="en-US" dirty="0"/>
              <a:t>    </a:t>
            </a:r>
            <a:r>
              <a:rPr lang="en-US" b="1" dirty="0">
                <a:solidFill>
                  <a:schemeClr val="accent2"/>
                </a:solidFill>
              </a:rPr>
              <a:t>Learning curve graph</a:t>
            </a:r>
            <a:endParaRPr lang="en-US" b="1" dirty="0"/>
          </a:p>
          <a:p>
            <a:pPr marL="230188" indent="-230188" algn="ctr"/>
            <a:endParaRPr lang="en-US" b="1" dirty="0"/>
          </a:p>
          <a:p>
            <a:pPr marL="230188" indent="-230188" algn="ctr"/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average</a:t>
            </a:r>
            <a:r>
              <a:rPr lang="en-US" b="1" dirty="0"/>
              <a:t> prediction quality – </a:t>
            </a:r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accent2"/>
                </a:solidFill>
              </a:rPr>
              <a:t>proportion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correct on test set</a:t>
            </a:r>
            <a:r>
              <a:rPr lang="en-US" b="1" dirty="0"/>
              <a:t> – </a:t>
            </a:r>
          </a:p>
          <a:p>
            <a:pPr marL="230188" indent="-230188" algn="ctr"/>
            <a:endParaRPr lang="en-US" b="1" dirty="0"/>
          </a:p>
          <a:p>
            <a:pPr marL="230188" indent="-230188" algn="ctr"/>
            <a:r>
              <a:rPr lang="en-US" b="1" dirty="0"/>
              <a:t>as a </a:t>
            </a:r>
            <a:r>
              <a:rPr lang="en-US" b="1" dirty="0">
                <a:solidFill>
                  <a:schemeClr val="accent2"/>
                </a:solidFill>
              </a:rPr>
              <a:t>function of the size of the training set..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3A3A01-3170-1449-9067-2231BC00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 Graph</a:t>
            </a:r>
          </a:p>
        </p:txBody>
      </p:sp>
    </p:spTree>
    <p:extLst>
      <p:ext uri="{BB962C8B-B14F-4D97-AF65-F5344CB8AC3E}">
        <p14:creationId xmlns:p14="http://schemas.microsoft.com/office/powerpoint/2010/main" val="16894361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570" name="Picture 2" descr="img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1066800"/>
            <a:ext cx="7086600" cy="5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05571" name="Text Box 3"/>
          <p:cNvSpPr txBox="1">
            <a:spLocks noChangeArrowheads="1"/>
          </p:cNvSpPr>
          <p:nvPr/>
        </p:nvSpPr>
        <p:spPr bwMode="auto">
          <a:xfrm rot="16200000">
            <a:off x="183984" y="2976822"/>
            <a:ext cx="41119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Prediction quality:</a:t>
            </a:r>
          </a:p>
          <a:p>
            <a:pPr algn="ctr"/>
            <a:r>
              <a:rPr lang="en-US" b="1" dirty="0"/>
              <a:t>Average Proportion correct on </a:t>
            </a:r>
            <a:r>
              <a:rPr lang="en-US" b="1" dirty="0">
                <a:solidFill>
                  <a:srgbClr val="FF0000"/>
                </a:solidFill>
              </a:rPr>
              <a:t>test set</a:t>
            </a:r>
          </a:p>
        </p:txBody>
      </p:sp>
      <p:sp>
        <p:nvSpPr>
          <p:cNvPr id="1005572" name="Rectangle 4"/>
          <p:cNvSpPr>
            <a:spLocks noGrp="1" noChangeArrowheads="1"/>
          </p:cNvSpPr>
          <p:nvPr>
            <p:ph type="title"/>
          </p:nvPr>
        </p:nvSpPr>
        <p:spPr>
          <a:xfrm>
            <a:off x="636104" y="152400"/>
            <a:ext cx="9498496" cy="1143000"/>
          </a:xfrm>
        </p:spPr>
        <p:txBody>
          <a:bodyPr/>
          <a:lstStyle/>
          <a:p>
            <a:r>
              <a:rPr lang="en-US" dirty="0"/>
              <a:t>Restaurant Example: Learning Curve</a:t>
            </a:r>
            <a:br>
              <a:rPr lang="en-US" dirty="0"/>
            </a:br>
            <a:endParaRPr lang="en-US" dirty="0"/>
          </a:p>
        </p:txBody>
      </p:sp>
      <p:sp>
        <p:nvSpPr>
          <p:cNvPr id="1005573" name="Rectangle 5"/>
          <p:cNvSpPr>
            <a:spLocks noChangeArrowheads="1"/>
          </p:cNvSpPr>
          <p:nvPr/>
        </p:nvSpPr>
        <p:spPr bwMode="auto">
          <a:xfrm>
            <a:off x="5342399" y="3048000"/>
            <a:ext cx="364715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As the training set increases, 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so does the quality of prediction:</a:t>
            </a:r>
          </a:p>
          <a:p>
            <a:pPr algn="ctr"/>
            <a:r>
              <a:rPr lang="en-US" b="1">
                <a:solidFill>
                  <a:srgbClr val="FF0000"/>
                </a:solidFill>
                <a:sym typeface="Wingdings" charset="0"/>
              </a:rPr>
              <a:t></a:t>
            </a:r>
            <a:r>
              <a:rPr lang="ja-JP" altLang="en-US" b="1">
                <a:solidFill>
                  <a:srgbClr val="FF0000"/>
                </a:solidFill>
                <a:latin typeface="Arial"/>
              </a:rPr>
              <a:t>“</a:t>
            </a:r>
            <a:r>
              <a:rPr lang="en-US" b="1">
                <a:solidFill>
                  <a:srgbClr val="FF0000"/>
                </a:solidFill>
              </a:rPr>
              <a:t>Happy curve</a:t>
            </a:r>
            <a:r>
              <a:rPr lang="ja-JP" altLang="en-US" b="1">
                <a:solidFill>
                  <a:srgbClr val="FF0000"/>
                </a:solidFill>
                <a:latin typeface="Arial"/>
              </a:rPr>
              <a:t>”</a:t>
            </a:r>
            <a:r>
              <a:rPr lang="en-US" b="1">
                <a:solidFill>
                  <a:srgbClr val="FF0000"/>
                </a:solidFill>
              </a:rPr>
              <a:t>  </a:t>
            </a:r>
            <a:r>
              <a:rPr lang="en-US" b="1">
                <a:solidFill>
                  <a:srgbClr val="FF0000"/>
                </a:solidFill>
                <a:sym typeface="Wingdings" charset="0"/>
              </a:rPr>
              <a:t>!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005574" name="Text Box 6"/>
          <p:cNvSpPr txBox="1">
            <a:spLocks noChangeArrowheads="1"/>
          </p:cNvSpPr>
          <p:nvPr/>
        </p:nvSpPr>
        <p:spPr bwMode="auto">
          <a:xfrm>
            <a:off x="4191000" y="4572001"/>
            <a:ext cx="45576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ym typeface="Wingdings" charset="0"/>
              </a:rPr>
              <a:t> the learning algorithm is able to capture</a:t>
            </a:r>
          </a:p>
          <a:p>
            <a:r>
              <a:rPr lang="en-US">
                <a:sym typeface="Wingdings" charset="0"/>
              </a:rPr>
              <a:t> the pattern in the data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276600" y="12192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On test set</a:t>
            </a:r>
          </a:p>
        </p:txBody>
      </p:sp>
    </p:spTree>
    <p:extLst>
      <p:ext uri="{BB962C8B-B14F-4D97-AF65-F5344CB8AC3E}">
        <p14:creationId xmlns:p14="http://schemas.microsoft.com/office/powerpoint/2010/main" val="350316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573" grpId="0"/>
      <p:bldP spid="100557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Precision vs. Recall</a:t>
            </a:r>
          </a:p>
        </p:txBody>
      </p:sp>
      <p:sp>
        <p:nvSpPr>
          <p:cNvPr id="4648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Precision</a:t>
            </a:r>
            <a:endParaRPr lang="en-US" dirty="0"/>
          </a:p>
          <a:p>
            <a:pPr lvl="1"/>
            <a:r>
              <a:rPr lang="en-US" dirty="0"/>
              <a:t># of true positives / (# true positives + # false positives)</a:t>
            </a:r>
          </a:p>
          <a:p>
            <a:r>
              <a:rPr lang="en-US" b="1" dirty="0"/>
              <a:t>Recall</a:t>
            </a:r>
          </a:p>
          <a:p>
            <a:pPr lvl="1"/>
            <a:r>
              <a:rPr lang="en-US" dirty="0"/>
              <a:t># of true positives / (# true positives + # false negatives)</a:t>
            </a:r>
          </a:p>
          <a:p>
            <a:endParaRPr lang="en-US" dirty="0"/>
          </a:p>
          <a:p>
            <a:r>
              <a:rPr lang="en-US" dirty="0"/>
              <a:t>A precise classifier is </a:t>
            </a:r>
            <a:r>
              <a:rPr lang="en-US" dirty="0">
                <a:solidFill>
                  <a:schemeClr val="accent2"/>
                </a:solidFill>
              </a:rPr>
              <a:t>selective</a:t>
            </a:r>
          </a:p>
          <a:p>
            <a:r>
              <a:rPr lang="en-US" dirty="0"/>
              <a:t>A classifier with high recall is </a:t>
            </a:r>
            <a:r>
              <a:rPr lang="en-US" dirty="0">
                <a:solidFill>
                  <a:schemeClr val="accent2"/>
                </a:solidFill>
              </a:rPr>
              <a:t>inclusive</a:t>
            </a:r>
          </a:p>
        </p:txBody>
      </p:sp>
    </p:spTree>
    <p:extLst>
      <p:ext uri="{BB962C8B-B14F-4D97-AF65-F5344CB8AC3E}">
        <p14:creationId xmlns:p14="http://schemas.microsoft.com/office/powerpoint/2010/main" val="2880982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844118" cy="43735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is the hypothesis function?</a:t>
            </a:r>
          </a:p>
          <a:p>
            <a:pPr marL="914400" lvl="1" indent="-457200"/>
            <a:r>
              <a:rPr lang="en-US" dirty="0"/>
              <a:t>Domain knowledge and EDA can help here.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loss function?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b="0" dirty="0"/>
              <a:t>We’ve discussed two already: squared and absolute.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do we solve the optimization problem?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/>
              <a:t>(We talked about gradient descent in class, but if you are interested, take ML next semester!)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8154" y="4566945"/>
            <a:ext cx="2650211" cy="2064609"/>
            <a:chOff x="3054153" y="4566944"/>
            <a:chExt cx="2650211" cy="20646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9797" y="4566944"/>
              <a:ext cx="2378924" cy="190359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054153" y="6369943"/>
              <a:ext cx="26502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First GIS result for “optimization”</a:t>
              </a: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4AD7BAD0-F479-D14C-94B9-BE06D1121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machine learn?</a:t>
            </a:r>
          </a:p>
        </p:txBody>
      </p:sp>
    </p:spTree>
    <p:extLst>
      <p:ext uri="{BB962C8B-B14F-4D97-AF65-F5344CB8AC3E}">
        <p14:creationId xmlns:p14="http://schemas.microsoft.com/office/powerpoint/2010/main" val="55693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Precision-Recall curves</a:t>
            </a:r>
          </a:p>
        </p:txBody>
      </p:sp>
      <p:sp>
        <p:nvSpPr>
          <p:cNvPr id="466947" name="Line 3"/>
          <p:cNvSpPr>
            <a:spLocks noChangeShapeType="1"/>
          </p:cNvSpPr>
          <p:nvPr/>
        </p:nvSpPr>
        <p:spPr bwMode="auto">
          <a:xfrm>
            <a:off x="3505200" y="6308725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48" name="Line 4"/>
          <p:cNvSpPr>
            <a:spLocks noChangeShapeType="1"/>
          </p:cNvSpPr>
          <p:nvPr/>
        </p:nvSpPr>
        <p:spPr bwMode="auto">
          <a:xfrm flipV="1">
            <a:off x="3505200" y="2727325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49" name="Rectangle 5"/>
          <p:cNvSpPr>
            <a:spLocks noChangeArrowheads="1"/>
          </p:cNvSpPr>
          <p:nvPr/>
        </p:nvSpPr>
        <p:spPr bwMode="auto">
          <a:xfrm>
            <a:off x="3505200" y="2955925"/>
            <a:ext cx="47244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8382000" y="6384926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Precision</a:t>
            </a:r>
          </a:p>
        </p:txBody>
      </p:sp>
      <p:sp>
        <p:nvSpPr>
          <p:cNvPr id="466951" name="Text Box 7"/>
          <p:cNvSpPr txBox="1">
            <a:spLocks noChangeArrowheads="1"/>
          </p:cNvSpPr>
          <p:nvPr/>
        </p:nvSpPr>
        <p:spPr bwMode="auto">
          <a:xfrm>
            <a:off x="2514600" y="2422526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Recall</a:t>
            </a:r>
          </a:p>
        </p:txBody>
      </p:sp>
      <p:sp>
        <p:nvSpPr>
          <p:cNvPr id="466952" name="Freeform 8"/>
          <p:cNvSpPr>
            <a:spLocks/>
          </p:cNvSpPr>
          <p:nvPr/>
        </p:nvSpPr>
        <p:spPr bwMode="auto">
          <a:xfrm>
            <a:off x="4343400" y="2955925"/>
            <a:ext cx="3886200" cy="2971800"/>
          </a:xfrm>
          <a:custGeom>
            <a:avLst/>
            <a:gdLst>
              <a:gd name="T0" fmla="*/ 0 w 2448"/>
              <a:gd name="T1" fmla="*/ 0 h 1872"/>
              <a:gd name="T2" fmla="*/ 480 w 2448"/>
              <a:gd name="T3" fmla="*/ 96 h 1872"/>
              <a:gd name="T4" fmla="*/ 1056 w 2448"/>
              <a:gd name="T5" fmla="*/ 240 h 1872"/>
              <a:gd name="T6" fmla="*/ 1440 w 2448"/>
              <a:gd name="T7" fmla="*/ 528 h 1872"/>
              <a:gd name="T8" fmla="*/ 1536 w 2448"/>
              <a:gd name="T9" fmla="*/ 912 h 1872"/>
              <a:gd name="T10" fmla="*/ 1968 w 2448"/>
              <a:gd name="T11" fmla="*/ 1152 h 1872"/>
              <a:gd name="T12" fmla="*/ 2162 w 2448"/>
              <a:gd name="T13" fmla="*/ 1603 h 1872"/>
              <a:gd name="T14" fmla="*/ 2448 w 2448"/>
              <a:gd name="T15" fmla="*/ 187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48" h="1872">
                <a:moveTo>
                  <a:pt x="0" y="0"/>
                </a:moveTo>
                <a:lnTo>
                  <a:pt x="480" y="96"/>
                </a:lnTo>
                <a:lnTo>
                  <a:pt x="1056" y="240"/>
                </a:lnTo>
                <a:lnTo>
                  <a:pt x="1440" y="528"/>
                </a:lnTo>
                <a:lnTo>
                  <a:pt x="1536" y="912"/>
                </a:lnTo>
                <a:lnTo>
                  <a:pt x="1968" y="1152"/>
                </a:lnTo>
                <a:lnTo>
                  <a:pt x="2162" y="1603"/>
                </a:lnTo>
                <a:lnTo>
                  <a:pt x="2448" y="1872"/>
                </a:ln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53" name="Text Box 9"/>
          <p:cNvSpPr txBox="1">
            <a:spLocks noChangeArrowheads="1"/>
          </p:cNvSpPr>
          <p:nvPr/>
        </p:nvSpPr>
        <p:spPr bwMode="auto">
          <a:xfrm>
            <a:off x="2514600" y="1463676"/>
            <a:ext cx="7162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Measure Precision </a:t>
            </a:r>
            <a:r>
              <a:rPr lang="en-US" sz="2400" dirty="0" err="1"/>
              <a:t>vs</a:t>
            </a:r>
            <a:r>
              <a:rPr lang="en-US" sz="2400" dirty="0"/>
              <a:t> Recall as the classification boundary is tuned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7010400" y="3276600"/>
            <a:ext cx="914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382000" y="3392270"/>
            <a:ext cx="1696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Better learning</a:t>
            </a:r>
            <a:br>
              <a:rPr lang="en-US" dirty="0"/>
            </a:br>
            <a:r>
              <a:rPr lang="en-US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9889483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Precision-Recall curves</a:t>
            </a:r>
          </a:p>
        </p:txBody>
      </p:sp>
      <p:sp>
        <p:nvSpPr>
          <p:cNvPr id="466947" name="Line 3"/>
          <p:cNvSpPr>
            <a:spLocks noChangeShapeType="1"/>
          </p:cNvSpPr>
          <p:nvPr/>
        </p:nvSpPr>
        <p:spPr bwMode="auto">
          <a:xfrm>
            <a:off x="3505200" y="6308725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48" name="Line 4"/>
          <p:cNvSpPr>
            <a:spLocks noChangeShapeType="1"/>
          </p:cNvSpPr>
          <p:nvPr/>
        </p:nvSpPr>
        <p:spPr bwMode="auto">
          <a:xfrm flipV="1">
            <a:off x="3505200" y="2727325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49" name="Rectangle 5"/>
          <p:cNvSpPr>
            <a:spLocks noChangeArrowheads="1"/>
          </p:cNvSpPr>
          <p:nvPr/>
        </p:nvSpPr>
        <p:spPr bwMode="auto">
          <a:xfrm>
            <a:off x="3505200" y="2955925"/>
            <a:ext cx="47244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8382000" y="6384926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Precision</a:t>
            </a:r>
          </a:p>
        </p:txBody>
      </p:sp>
      <p:sp>
        <p:nvSpPr>
          <p:cNvPr id="466951" name="Text Box 7"/>
          <p:cNvSpPr txBox="1">
            <a:spLocks noChangeArrowheads="1"/>
          </p:cNvSpPr>
          <p:nvPr/>
        </p:nvSpPr>
        <p:spPr bwMode="auto">
          <a:xfrm>
            <a:off x="2514600" y="2422526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Recall</a:t>
            </a:r>
          </a:p>
        </p:txBody>
      </p:sp>
      <p:sp>
        <p:nvSpPr>
          <p:cNvPr id="466952" name="Freeform 8"/>
          <p:cNvSpPr>
            <a:spLocks/>
          </p:cNvSpPr>
          <p:nvPr/>
        </p:nvSpPr>
        <p:spPr bwMode="auto">
          <a:xfrm>
            <a:off x="4343400" y="2955925"/>
            <a:ext cx="3886200" cy="2971800"/>
          </a:xfrm>
          <a:custGeom>
            <a:avLst/>
            <a:gdLst>
              <a:gd name="T0" fmla="*/ 0 w 2448"/>
              <a:gd name="T1" fmla="*/ 0 h 1872"/>
              <a:gd name="T2" fmla="*/ 480 w 2448"/>
              <a:gd name="T3" fmla="*/ 96 h 1872"/>
              <a:gd name="T4" fmla="*/ 1056 w 2448"/>
              <a:gd name="T5" fmla="*/ 240 h 1872"/>
              <a:gd name="T6" fmla="*/ 1440 w 2448"/>
              <a:gd name="T7" fmla="*/ 528 h 1872"/>
              <a:gd name="T8" fmla="*/ 1536 w 2448"/>
              <a:gd name="T9" fmla="*/ 912 h 1872"/>
              <a:gd name="T10" fmla="*/ 1968 w 2448"/>
              <a:gd name="T11" fmla="*/ 1152 h 1872"/>
              <a:gd name="T12" fmla="*/ 2162 w 2448"/>
              <a:gd name="T13" fmla="*/ 1603 h 1872"/>
              <a:gd name="T14" fmla="*/ 2448 w 2448"/>
              <a:gd name="T15" fmla="*/ 187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48" h="1872">
                <a:moveTo>
                  <a:pt x="0" y="0"/>
                </a:moveTo>
                <a:lnTo>
                  <a:pt x="480" y="96"/>
                </a:lnTo>
                <a:lnTo>
                  <a:pt x="1056" y="240"/>
                </a:lnTo>
                <a:lnTo>
                  <a:pt x="1440" y="528"/>
                </a:lnTo>
                <a:lnTo>
                  <a:pt x="1536" y="912"/>
                </a:lnTo>
                <a:lnTo>
                  <a:pt x="1968" y="1152"/>
                </a:lnTo>
                <a:lnTo>
                  <a:pt x="2162" y="1603"/>
                </a:lnTo>
                <a:lnTo>
                  <a:pt x="2448" y="1872"/>
                </a:ln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53" name="Text Box 9"/>
          <p:cNvSpPr txBox="1">
            <a:spLocks noChangeArrowheads="1"/>
          </p:cNvSpPr>
          <p:nvPr/>
        </p:nvSpPr>
        <p:spPr bwMode="auto">
          <a:xfrm>
            <a:off x="2514600" y="1463676"/>
            <a:ext cx="7162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Measure Precision </a:t>
            </a:r>
            <a:r>
              <a:rPr lang="en-US" sz="2400" dirty="0" err="1"/>
              <a:t>vs</a:t>
            </a:r>
            <a:r>
              <a:rPr lang="en-US" sz="2400" dirty="0"/>
              <a:t> Recall as the classification boundary is tuned</a:t>
            </a:r>
          </a:p>
        </p:txBody>
      </p:sp>
      <p:sp>
        <p:nvSpPr>
          <p:cNvPr id="2" name="Freeform 1"/>
          <p:cNvSpPr/>
          <p:nvPr/>
        </p:nvSpPr>
        <p:spPr>
          <a:xfrm>
            <a:off x="3851564" y="2964873"/>
            <a:ext cx="4378036" cy="2590800"/>
          </a:xfrm>
          <a:custGeom>
            <a:avLst/>
            <a:gdLst>
              <a:gd name="connsiteX0" fmla="*/ 4378036 w 4378036"/>
              <a:gd name="connsiteY0" fmla="*/ 2590800 h 2590800"/>
              <a:gd name="connsiteX1" fmla="*/ 4073236 w 4378036"/>
              <a:gd name="connsiteY1" fmla="*/ 1814945 h 2590800"/>
              <a:gd name="connsiteX2" fmla="*/ 3879272 w 4378036"/>
              <a:gd name="connsiteY2" fmla="*/ 983672 h 2590800"/>
              <a:gd name="connsiteX3" fmla="*/ 2479963 w 4378036"/>
              <a:gd name="connsiteY3" fmla="*/ 831272 h 2590800"/>
              <a:gd name="connsiteX4" fmla="*/ 692727 w 4378036"/>
              <a:gd name="connsiteY4" fmla="*/ 318654 h 2590800"/>
              <a:gd name="connsiteX5" fmla="*/ 0 w 4378036"/>
              <a:gd name="connsiteY5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8036" h="2590800">
                <a:moveTo>
                  <a:pt x="4378036" y="2590800"/>
                </a:moveTo>
                <a:lnTo>
                  <a:pt x="4073236" y="1814945"/>
                </a:lnTo>
                <a:lnTo>
                  <a:pt x="3879272" y="983672"/>
                </a:lnTo>
                <a:lnTo>
                  <a:pt x="2479963" y="831272"/>
                </a:lnTo>
                <a:lnTo>
                  <a:pt x="692727" y="318654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00800" y="5426425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Learner 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7573" y="3392269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Learner 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705600" y="2133601"/>
            <a:ext cx="3657600" cy="125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Which learner is better?</a:t>
            </a:r>
          </a:p>
        </p:txBody>
      </p:sp>
    </p:spTree>
    <p:extLst>
      <p:ext uri="{BB962C8B-B14F-4D97-AF65-F5344CB8AC3E}">
        <p14:creationId xmlns:p14="http://schemas.microsoft.com/office/powerpoint/2010/main" val="409027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Area Under Curve</a:t>
            </a:r>
          </a:p>
        </p:txBody>
      </p:sp>
      <p:sp>
        <p:nvSpPr>
          <p:cNvPr id="466947" name="Line 3"/>
          <p:cNvSpPr>
            <a:spLocks noChangeShapeType="1"/>
          </p:cNvSpPr>
          <p:nvPr/>
        </p:nvSpPr>
        <p:spPr bwMode="auto">
          <a:xfrm>
            <a:off x="3505200" y="6308725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48" name="Line 4"/>
          <p:cNvSpPr>
            <a:spLocks noChangeShapeType="1"/>
          </p:cNvSpPr>
          <p:nvPr/>
        </p:nvSpPr>
        <p:spPr bwMode="auto">
          <a:xfrm flipV="1">
            <a:off x="3505200" y="2727325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49" name="Rectangle 5"/>
          <p:cNvSpPr>
            <a:spLocks noChangeArrowheads="1"/>
          </p:cNvSpPr>
          <p:nvPr/>
        </p:nvSpPr>
        <p:spPr bwMode="auto">
          <a:xfrm>
            <a:off x="3505200" y="2955925"/>
            <a:ext cx="47244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8382000" y="6384926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Precision</a:t>
            </a:r>
          </a:p>
        </p:txBody>
      </p:sp>
      <p:sp>
        <p:nvSpPr>
          <p:cNvPr id="466951" name="Text Box 7"/>
          <p:cNvSpPr txBox="1">
            <a:spLocks noChangeArrowheads="1"/>
          </p:cNvSpPr>
          <p:nvPr/>
        </p:nvSpPr>
        <p:spPr bwMode="auto">
          <a:xfrm>
            <a:off x="2514600" y="2422526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Recall</a:t>
            </a:r>
          </a:p>
        </p:txBody>
      </p:sp>
      <p:sp>
        <p:nvSpPr>
          <p:cNvPr id="466952" name="Freeform 8"/>
          <p:cNvSpPr>
            <a:spLocks/>
          </p:cNvSpPr>
          <p:nvPr/>
        </p:nvSpPr>
        <p:spPr bwMode="auto">
          <a:xfrm>
            <a:off x="4343400" y="2955925"/>
            <a:ext cx="3886200" cy="2971800"/>
          </a:xfrm>
          <a:custGeom>
            <a:avLst/>
            <a:gdLst>
              <a:gd name="T0" fmla="*/ 0 w 2448"/>
              <a:gd name="T1" fmla="*/ 0 h 1872"/>
              <a:gd name="T2" fmla="*/ 480 w 2448"/>
              <a:gd name="T3" fmla="*/ 96 h 1872"/>
              <a:gd name="T4" fmla="*/ 1056 w 2448"/>
              <a:gd name="T5" fmla="*/ 240 h 1872"/>
              <a:gd name="T6" fmla="*/ 1440 w 2448"/>
              <a:gd name="T7" fmla="*/ 528 h 1872"/>
              <a:gd name="T8" fmla="*/ 1536 w 2448"/>
              <a:gd name="T9" fmla="*/ 912 h 1872"/>
              <a:gd name="T10" fmla="*/ 1968 w 2448"/>
              <a:gd name="T11" fmla="*/ 1152 h 1872"/>
              <a:gd name="T12" fmla="*/ 2162 w 2448"/>
              <a:gd name="T13" fmla="*/ 1603 h 1872"/>
              <a:gd name="T14" fmla="*/ 2448 w 2448"/>
              <a:gd name="T15" fmla="*/ 187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48" h="1872">
                <a:moveTo>
                  <a:pt x="0" y="0"/>
                </a:moveTo>
                <a:lnTo>
                  <a:pt x="480" y="96"/>
                </a:lnTo>
                <a:lnTo>
                  <a:pt x="1056" y="240"/>
                </a:lnTo>
                <a:lnTo>
                  <a:pt x="1440" y="528"/>
                </a:lnTo>
                <a:lnTo>
                  <a:pt x="1536" y="912"/>
                </a:lnTo>
                <a:lnTo>
                  <a:pt x="1968" y="1152"/>
                </a:lnTo>
                <a:lnTo>
                  <a:pt x="2162" y="1603"/>
                </a:lnTo>
                <a:lnTo>
                  <a:pt x="2448" y="1872"/>
                </a:ln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53" name="Text Box 9"/>
          <p:cNvSpPr txBox="1">
            <a:spLocks noChangeArrowheads="1"/>
          </p:cNvSpPr>
          <p:nvPr/>
        </p:nvSpPr>
        <p:spPr bwMode="auto">
          <a:xfrm>
            <a:off x="2514600" y="1463676"/>
            <a:ext cx="7162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AUC-PR: measure the area under the precision-recall curve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773773" y="2964873"/>
            <a:ext cx="0" cy="33438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38600" y="2964873"/>
            <a:ext cx="0" cy="33438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08764" y="2964873"/>
            <a:ext cx="0" cy="33438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0409" y="3020291"/>
            <a:ext cx="0" cy="3288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835236" y="3061855"/>
            <a:ext cx="0" cy="32468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05400" y="3117273"/>
            <a:ext cx="0" cy="31914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7045" y="3200401"/>
            <a:ext cx="0" cy="31083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31872" y="3255819"/>
            <a:ext cx="0" cy="30529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02036" y="3352801"/>
            <a:ext cx="0" cy="29559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70609" y="3477491"/>
            <a:ext cx="0" cy="28312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35436" y="3643745"/>
            <a:ext cx="0" cy="26649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705600" y="4142509"/>
            <a:ext cx="0" cy="216621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008809" y="4544291"/>
            <a:ext cx="0" cy="1764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73636" y="4682837"/>
            <a:ext cx="0" cy="16258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543800" y="4973783"/>
            <a:ext cx="0" cy="13349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807036" y="5541819"/>
            <a:ext cx="0" cy="7669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077200" y="5805055"/>
            <a:ext cx="0" cy="5036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20073" y="4973782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AUC=0.68</a:t>
            </a:r>
          </a:p>
        </p:txBody>
      </p:sp>
    </p:spTree>
    <p:extLst>
      <p:ext uri="{BB962C8B-B14F-4D97-AF65-F5344CB8AC3E}">
        <p14:creationId xmlns:p14="http://schemas.microsoft.com/office/powerpoint/2010/main" val="38285539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single number that measures “overall” performance across multiple thresholds</a:t>
            </a:r>
          </a:p>
          <a:p>
            <a:pPr lvl="1"/>
            <a:r>
              <a:rPr lang="en-US" dirty="0"/>
              <a:t>Useful for comparing many learners</a:t>
            </a:r>
          </a:p>
          <a:p>
            <a:pPr lvl="1"/>
            <a:r>
              <a:rPr lang="en-US" dirty="0"/>
              <a:t>“Smears out” PR curve</a:t>
            </a:r>
          </a:p>
          <a:p>
            <a:r>
              <a:rPr lang="en-US" dirty="0"/>
              <a:t>Note training / testing set dependence</a:t>
            </a:r>
          </a:p>
        </p:txBody>
      </p:sp>
    </p:spTree>
    <p:extLst>
      <p:ext uri="{BB962C8B-B14F-4D97-AF65-F5344CB8AC3E}">
        <p14:creationId xmlns:p14="http://schemas.microsoft.com/office/powerpoint/2010/main" val="23687419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F-Score</a:t>
            </a:r>
            <a:r>
              <a:rPr lang="en-US" dirty="0"/>
              <a:t> F:</a:t>
            </a:r>
            <a:br>
              <a:rPr lang="en-US" dirty="0"/>
            </a:br>
            <a:r>
              <a:rPr lang="en-US" dirty="0"/>
              <a:t>	weighted average of the precision and recall of a test</a:t>
            </a:r>
          </a:p>
          <a:p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: (harmonic) mean of precision and recall: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be parameterized to attach higher importance to recall: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3049407"/>
            <a:ext cx="5664200" cy="105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750" y="5353050"/>
            <a:ext cx="4660900" cy="9652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08C4A66-A233-2549-A2BB-C1ACB274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F-Score</a:t>
            </a:r>
          </a:p>
        </p:txBody>
      </p:sp>
    </p:spTree>
    <p:extLst>
      <p:ext uri="{BB962C8B-B14F-4D97-AF65-F5344CB8AC3E}">
        <p14:creationId xmlns:p14="http://schemas.microsoft.com/office/powerpoint/2010/main" val="279581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53746"/>
            <a:ext cx="9761838" cy="4800600"/>
          </a:xfrm>
        </p:spPr>
        <p:txBody>
          <a:bodyPr/>
          <a:lstStyle/>
          <a:p>
            <a:pPr marL="0" indent="0"/>
            <a:r>
              <a:rPr lang="en-US" dirty="0"/>
              <a:t>Many case studies have shown that decision trees are at least as accurate as human experts. </a:t>
            </a:r>
          </a:p>
          <a:p>
            <a:pPr marL="338138" lvl="1" indent="-223838"/>
            <a:r>
              <a:rPr lang="en-US" sz="2400" dirty="0"/>
              <a:t>A study for </a:t>
            </a:r>
            <a:r>
              <a:rPr lang="en-US" sz="2400" dirty="0">
                <a:solidFill>
                  <a:srgbClr val="FF0000"/>
                </a:solidFill>
              </a:rPr>
              <a:t>diagnosing breast cancer</a:t>
            </a:r>
            <a:r>
              <a:rPr lang="en-US" sz="2400" dirty="0"/>
              <a:t> had </a:t>
            </a:r>
            <a:r>
              <a:rPr lang="en-US" sz="2400" dirty="0">
                <a:solidFill>
                  <a:srgbClr val="FF0000"/>
                </a:solidFill>
              </a:rPr>
              <a:t>humans</a:t>
            </a:r>
            <a:r>
              <a:rPr lang="en-US" sz="2400" dirty="0"/>
              <a:t> correctly classifying the examples </a:t>
            </a:r>
            <a:r>
              <a:rPr lang="en-US" sz="2400" dirty="0">
                <a:solidFill>
                  <a:srgbClr val="FF0000"/>
                </a:solidFill>
              </a:rPr>
              <a:t>65%</a:t>
            </a:r>
            <a:r>
              <a:rPr lang="en-US" sz="2400" dirty="0"/>
              <a:t> of the time, and the </a:t>
            </a:r>
            <a:r>
              <a:rPr lang="en-US" sz="2400" dirty="0">
                <a:solidFill>
                  <a:srgbClr val="FF0000"/>
                </a:solidFill>
              </a:rPr>
              <a:t>decision tree</a:t>
            </a:r>
            <a:r>
              <a:rPr lang="en-US" sz="2400" dirty="0"/>
              <a:t> classified </a:t>
            </a:r>
            <a:r>
              <a:rPr lang="en-US" sz="2400" dirty="0">
                <a:solidFill>
                  <a:srgbClr val="FF0000"/>
                </a:solidFill>
              </a:rPr>
              <a:t>72%</a:t>
            </a:r>
            <a:r>
              <a:rPr lang="en-US" sz="2400" dirty="0"/>
              <a:t> correct.</a:t>
            </a:r>
          </a:p>
          <a:p>
            <a:pPr marL="338138" lvl="1" indent="-223838"/>
            <a:r>
              <a:rPr lang="en-US" sz="2400" dirty="0">
                <a:solidFill>
                  <a:srgbClr val="FF0000"/>
                </a:solidFill>
              </a:rPr>
              <a:t>British Petroleum</a:t>
            </a:r>
            <a:r>
              <a:rPr lang="en-US" sz="2400" dirty="0"/>
              <a:t> designed a </a:t>
            </a:r>
            <a:r>
              <a:rPr lang="en-US" sz="2400" dirty="0">
                <a:solidFill>
                  <a:srgbClr val="FF0000"/>
                </a:solidFill>
              </a:rPr>
              <a:t>decision tree for gas-oil separation for offshore oil platforms</a:t>
            </a:r>
            <a:r>
              <a:rPr lang="en-US" sz="2400" dirty="0"/>
              <a:t> that  replaced an earlier  rule-based expert system.</a:t>
            </a:r>
          </a:p>
          <a:p>
            <a:pPr marL="338138" lvl="1" indent="-223838"/>
            <a:r>
              <a:rPr lang="en-US" sz="2400" dirty="0">
                <a:solidFill>
                  <a:srgbClr val="FF0000"/>
                </a:solidFill>
              </a:rPr>
              <a:t>Cessna</a:t>
            </a:r>
            <a:r>
              <a:rPr lang="en-US" sz="2400" dirty="0"/>
              <a:t> designed an </a:t>
            </a:r>
            <a:r>
              <a:rPr lang="en-US" sz="2400" dirty="0">
                <a:solidFill>
                  <a:srgbClr val="FF0000"/>
                </a:solidFill>
              </a:rPr>
              <a:t>airplane flight controller</a:t>
            </a:r>
            <a:r>
              <a:rPr lang="en-US" sz="2400" dirty="0"/>
              <a:t> using </a:t>
            </a:r>
            <a:r>
              <a:rPr lang="en-US" sz="2400" dirty="0">
                <a:solidFill>
                  <a:srgbClr val="FF0000"/>
                </a:solidFill>
              </a:rPr>
              <a:t>90,000 examples and 20 attributes</a:t>
            </a:r>
            <a:r>
              <a:rPr lang="en-US" sz="2400" dirty="0"/>
              <a:t> per example.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A10DD-0614-E346-8FD0-AD37E176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does it work?</a:t>
            </a:r>
          </a:p>
        </p:txBody>
      </p:sp>
    </p:spTree>
    <p:extLst>
      <p:ext uri="{BB962C8B-B14F-4D97-AF65-F5344CB8AC3E}">
        <p14:creationId xmlns:p14="http://schemas.microsoft.com/office/powerpoint/2010/main" val="59195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20850"/>
            <a:ext cx="9168714" cy="4114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2"/>
                </a:solidFill>
              </a:rPr>
              <a:t>Decision tree learning</a:t>
            </a:r>
            <a:r>
              <a:rPr lang="en-US" b="1" dirty="0"/>
              <a:t> is a particular case of  </a:t>
            </a:r>
            <a:r>
              <a:rPr lang="en-US" b="1" dirty="0">
                <a:solidFill>
                  <a:schemeClr val="accent2"/>
                </a:solidFill>
              </a:rPr>
              <a:t>supervised learning</a:t>
            </a:r>
            <a:r>
              <a:rPr lang="en-US" b="1" dirty="0"/>
              <a:t>, </a:t>
            </a:r>
          </a:p>
          <a:p>
            <a:endParaRPr lang="en-US" b="1" dirty="0"/>
          </a:p>
          <a:p>
            <a:r>
              <a:rPr lang="en-US" b="1" dirty="0"/>
              <a:t>For </a:t>
            </a:r>
            <a:r>
              <a:rPr lang="en-US" b="1" dirty="0">
                <a:solidFill>
                  <a:schemeClr val="accent2"/>
                </a:solidFill>
              </a:rPr>
              <a:t>supervised learning</a:t>
            </a:r>
            <a:r>
              <a:rPr lang="en-US" b="1" dirty="0"/>
              <a:t>, the aim is to find a </a:t>
            </a:r>
            <a:r>
              <a:rPr lang="en-US" b="1" dirty="0">
                <a:solidFill>
                  <a:schemeClr val="accent2"/>
                </a:solidFill>
              </a:rPr>
              <a:t>simple hypothesis approximately consistent with training examples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b="1" dirty="0"/>
          </a:p>
          <a:p>
            <a:r>
              <a:rPr lang="en-US" b="1" dirty="0"/>
              <a:t>Decision tree learning using </a:t>
            </a:r>
            <a:r>
              <a:rPr lang="en-US" b="1" dirty="0">
                <a:solidFill>
                  <a:schemeClr val="accent2"/>
                </a:solidFill>
              </a:rPr>
              <a:t>information gain</a:t>
            </a:r>
            <a:r>
              <a:rPr lang="en-US" b="1" dirty="0"/>
              <a:t>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Learning performance = </a:t>
            </a:r>
            <a:r>
              <a:rPr lang="en-US" b="1" dirty="0">
                <a:solidFill>
                  <a:schemeClr val="accent2"/>
                </a:solidFill>
              </a:rPr>
              <a:t>prediction accuracy measured on test set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69121E-F693-AB48-B6EE-E80496A1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762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980329"/>
            <a:ext cx="7620000" cy="753036"/>
          </a:xfrm>
        </p:spPr>
        <p:txBody>
          <a:bodyPr/>
          <a:lstStyle/>
          <a:p>
            <a:r>
              <a:rPr lang="en-US" dirty="0"/>
              <a:t>Trains a decision tree using default parameters (attribute chosen to split on either Gini or entropy, no max depth, </a:t>
            </a:r>
            <a:r>
              <a:rPr lang="en-US" dirty="0" err="1"/>
              <a:t>etc</a:t>
            </a:r>
            <a:r>
              <a:rPr lang="en-US" dirty="0"/>
              <a:t>) </a:t>
            </a:r>
            <a:endParaRPr lang="en-US" b="0" dirty="0"/>
          </a:p>
        </p:txBody>
      </p:sp>
      <p:sp>
        <p:nvSpPr>
          <p:cNvPr id="8" name="Rounded Rectangle 7"/>
          <p:cNvSpPr/>
          <p:nvPr/>
        </p:nvSpPr>
        <p:spPr>
          <a:xfrm>
            <a:off x="1981201" y="1560177"/>
            <a:ext cx="8245475" cy="22408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sklearn.datasets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load_iris</a:t>
            </a:r>
            <a:endParaRPr lang="en-US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import tree</a:t>
            </a:r>
          </a:p>
          <a:p>
            <a:pPr defTabSz="457200"/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457200"/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Load a common dataset, fit a decision tree to it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iris =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load_iris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defTabSz="457200"/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tree.DecisionTreeClassifier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defTabSz="457200"/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clf.fit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iris.data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iris.target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81200" y="4769225"/>
            <a:ext cx="8245475" cy="6409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Predict most likely class</a:t>
            </a:r>
          </a:p>
          <a:p>
            <a:pPr defTabSz="457200"/>
            <a:r>
              <a:rPr lang="mr-IN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clf.predict</a:t>
            </a:r>
            <a:r>
              <a:rPr lang="mr-IN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([[2., 2.]])</a:t>
            </a:r>
            <a:endParaRPr lang="en-US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81199" y="5576050"/>
            <a:ext cx="8245475" cy="6409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Predict PDF over classes (%training samples in leaf)</a:t>
            </a:r>
          </a:p>
          <a:p>
            <a:pPr defTabSz="457200"/>
            <a:r>
              <a:rPr lang="mr-IN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clf.predict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_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proba</a:t>
            </a:r>
            <a:r>
              <a:rPr lang="mr-IN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([[2., 2.]])</a:t>
            </a:r>
            <a:endParaRPr lang="en-US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173D12-1BFC-2A49-A325-4501791B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in </a:t>
            </a:r>
            <a:r>
              <a:rPr lang="en-US" dirty="0" err="1"/>
              <a:t>Scikit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1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8245475" cy="689964"/>
          </a:xfrm>
        </p:spPr>
        <p:txBody>
          <a:bodyPr/>
          <a:lstStyle/>
          <a:p>
            <a:r>
              <a:rPr lang="en-US" dirty="0"/>
              <a:t>Visualizing a decision tree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1" y="860932"/>
            <a:ext cx="8245475" cy="234843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IPython.display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import Image</a:t>
            </a:r>
          </a:p>
          <a:p>
            <a:pPr defTabSz="457200"/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dot_data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tree.export_graphviz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out_file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=None,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feature_names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iris.feature_names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class_names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iris.target_names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             filled=True, rounded=True)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graph =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pydotplus.graph_from_dot_data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dot_data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Image(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graph.create_png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())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024" y="3401279"/>
            <a:ext cx="6784227" cy="33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7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are very interpretable, but may be brittle to changes in the training data, as well as noise</a:t>
            </a:r>
          </a:p>
          <a:p>
            <a:r>
              <a:rPr lang="en-US" dirty="0">
                <a:solidFill>
                  <a:schemeClr val="tx2"/>
                </a:solidFill>
              </a:rPr>
              <a:t>Random forests</a:t>
            </a:r>
            <a:r>
              <a:rPr lang="en-US" dirty="0"/>
              <a:t> are an ensemble method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Resamples the training data;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Builds many decision trees; and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Averages predictions of trees to classify.</a:t>
            </a:r>
          </a:p>
          <a:p>
            <a:r>
              <a:rPr lang="en-US" dirty="0"/>
              <a:t>This is done through bagging and random feature selection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966" y="4726267"/>
            <a:ext cx="1359273" cy="1959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4540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D908B-934A-6B44-AFE7-3D4CD670B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4373F-C02E-1249-80C8-788D457D6A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3DD4B-3ED3-DA47-9BEA-F22F0AFE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038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Bagging: </a:t>
            </a:r>
            <a:r>
              <a:rPr lang="en-US" dirty="0">
                <a:solidFill>
                  <a:schemeClr val="tx2"/>
                </a:solidFill>
              </a:rPr>
              <a:t>B</a:t>
            </a:r>
            <a:r>
              <a:rPr lang="en-US" dirty="0"/>
              <a:t>ootstrap </a:t>
            </a:r>
            <a:r>
              <a:rPr lang="en-US" dirty="0">
                <a:solidFill>
                  <a:schemeClr val="tx2"/>
                </a:solidFill>
              </a:rPr>
              <a:t>ag</a:t>
            </a:r>
            <a:r>
              <a:rPr lang="en-US" dirty="0"/>
              <a:t>gregation</a:t>
            </a:r>
            <a:endParaRPr lang="en-US" sz="1200" dirty="0"/>
          </a:p>
          <a:p>
            <a:r>
              <a:rPr lang="en-US" dirty="0"/>
              <a:t>Resampling a training set of size n via the </a:t>
            </a:r>
            <a:r>
              <a:rPr lang="en-US" dirty="0">
                <a:solidFill>
                  <a:schemeClr val="tx2"/>
                </a:solidFill>
              </a:rPr>
              <a:t>bootstrap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Sample </a:t>
            </a:r>
            <a:r>
              <a:rPr lang="en-US" dirty="0">
                <a:solidFill>
                  <a:schemeClr val="tx2"/>
                </a:solidFill>
              </a:rPr>
              <a:t>with replacement</a:t>
            </a:r>
            <a:r>
              <a:rPr lang="en-US" dirty="0"/>
              <a:t> n elements</a:t>
            </a:r>
          </a:p>
          <a:p>
            <a:r>
              <a:rPr lang="en-US" dirty="0"/>
              <a:t>General scheme for random forests: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B bootstrap samples, {Z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Z</a:t>
            </a:r>
            <a:r>
              <a:rPr lang="en-US" baseline="-25000" dirty="0"/>
              <a:t>B</a:t>
            </a:r>
            <a:r>
              <a:rPr lang="en-US" dirty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Build B decision trees, {T</a:t>
            </a:r>
            <a:r>
              <a:rPr lang="en-US" baseline="-25000" dirty="0"/>
              <a:t>1</a:t>
            </a:r>
            <a:r>
              <a:rPr lang="en-US" dirty="0"/>
              <a:t>, T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T</a:t>
            </a:r>
            <a:r>
              <a:rPr lang="en-US" baseline="-25000" dirty="0"/>
              <a:t>B</a:t>
            </a:r>
            <a:r>
              <a:rPr lang="en-US" dirty="0"/>
              <a:t>}, from {Z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Z</a:t>
            </a:r>
            <a:r>
              <a:rPr lang="en-US" baseline="-25000" dirty="0"/>
              <a:t>B</a:t>
            </a:r>
            <a:r>
              <a:rPr lang="en-US" dirty="0"/>
              <a:t>}</a:t>
            </a:r>
          </a:p>
          <a:p>
            <a:r>
              <a:rPr lang="en-US" dirty="0"/>
              <a:t>Classification/Regression: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Each tree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predicts class/value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endParaRPr lang="en-US" baseline="-250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 average 1/B </a:t>
            </a:r>
            <a:r>
              <a:rPr lang="el-GR" dirty="0"/>
              <a:t>Σ</a:t>
            </a:r>
            <a:r>
              <a:rPr lang="en-US" baseline="-25000" dirty="0"/>
              <a:t>j={1,...,B}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for regression, </a:t>
            </a:r>
            <a:br>
              <a:rPr lang="en-US" dirty="0"/>
            </a:br>
            <a:r>
              <a:rPr lang="en-US" dirty="0"/>
              <a:t>	or majority vote for classification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4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074459" y="340986"/>
          <a:ext cx="33886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1200" y="896481"/>
            <a:ext cx="190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srgbClr val="000000"/>
                </a:solidFill>
                <a:latin typeface="Arial"/>
                <a:ea typeface=""/>
              </a:rPr>
              <a:t>Original training dataset</a:t>
            </a:r>
            <a:r>
              <a:rPr lang="en-US" dirty="0">
                <a:solidFill>
                  <a:srgbClr val="000000"/>
                </a:solidFill>
                <a:latin typeface="Arial"/>
                <a:ea typeface=""/>
                <a:sym typeface="Wingdings"/>
              </a:rPr>
              <a:t> (Z):</a:t>
            </a:r>
            <a:endParaRPr lang="en-US" dirty="0">
              <a:solidFill>
                <a:srgbClr val="000000"/>
              </a:solidFill>
              <a:latin typeface="Arial"/>
              <a:ea typeface=""/>
            </a:endParaRPr>
          </a:p>
        </p:txBody>
      </p:sp>
      <p:cxnSp>
        <p:nvCxnSpPr>
          <p:cNvPr id="8" name="Straight Arrow Connector 7"/>
          <p:cNvCxnSpPr>
            <a:stCxn id="5" idx="2"/>
            <a:endCxn id="9" idx="0"/>
          </p:cNvCxnSpPr>
          <p:nvPr/>
        </p:nvCxnSpPr>
        <p:spPr>
          <a:xfrm flipH="1">
            <a:off x="3063689" y="1824346"/>
            <a:ext cx="2705099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788460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486189"/>
              </p:ext>
            </p:extLst>
          </p:nvPr>
        </p:nvGraphicFramePr>
        <p:xfrm>
          <a:off x="4648202" y="2359678"/>
          <a:ext cx="2716425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050668"/>
              </p:ext>
            </p:extLst>
          </p:nvPr>
        </p:nvGraphicFramePr>
        <p:xfrm>
          <a:off x="7858779" y="2359678"/>
          <a:ext cx="2833935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3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stCxn id="5" idx="2"/>
            <a:endCxn id="10" idx="0"/>
          </p:cNvCxnSpPr>
          <p:nvPr/>
        </p:nvCxnSpPr>
        <p:spPr>
          <a:xfrm>
            <a:off x="5768788" y="1824346"/>
            <a:ext cx="237626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11" idx="0"/>
          </p:cNvCxnSpPr>
          <p:nvPr/>
        </p:nvCxnSpPr>
        <p:spPr>
          <a:xfrm>
            <a:off x="5768788" y="1824346"/>
            <a:ext cx="3506958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2"/>
          </p:cNvCxnSpPr>
          <p:nvPr/>
        </p:nvCxnSpPr>
        <p:spPr>
          <a:xfrm>
            <a:off x="5768787" y="1824346"/>
            <a:ext cx="1682610" cy="555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75255" y="1804184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srgbClr val="000000"/>
                </a:solidFill>
                <a:latin typeface="Arial"/>
                <a:ea typeface=""/>
              </a:rPr>
              <a:t>Z</a:t>
            </a:r>
            <a:r>
              <a:rPr lang="en-US" baseline="-25000" dirty="0">
                <a:solidFill>
                  <a:srgbClr val="000000"/>
                </a:solidFill>
                <a:latin typeface="Arial"/>
                <a:ea typeface="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86283" y="1867078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srgbClr val="000000"/>
                </a:solidFill>
                <a:latin typeface="Arial"/>
                <a:ea typeface=""/>
              </a:rPr>
              <a:t>Z</a:t>
            </a:r>
            <a:r>
              <a:rPr lang="en-US" baseline="-25000" dirty="0">
                <a:solidFill>
                  <a:srgbClr val="000000"/>
                </a:solidFill>
                <a:latin typeface="Arial"/>
                <a:ea typeface="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81780" y="1785902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srgbClr val="000000"/>
                </a:solidFill>
                <a:latin typeface="Arial"/>
                <a:ea typeface=""/>
              </a:rPr>
              <a:t>Z</a:t>
            </a:r>
            <a:r>
              <a:rPr lang="en-US" baseline="-25000" dirty="0">
                <a:solidFill>
                  <a:srgbClr val="000000"/>
                </a:solidFill>
                <a:latin typeface="Arial"/>
                <a:ea typeface=""/>
              </a:rPr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10497" y="1400264"/>
            <a:ext cx="192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srgbClr val="000000"/>
                </a:solidFill>
                <a:latin typeface="Arial"/>
                <a:ea typeface=""/>
              </a:rPr>
              <a:t>B Bootstrap samples </a:t>
            </a:r>
            <a:r>
              <a:rPr lang="en-US" dirty="0" err="1">
                <a:solidFill>
                  <a:srgbClr val="000000"/>
                </a:solidFill>
                <a:latin typeface="Arial"/>
                <a:ea typeface=""/>
              </a:rPr>
              <a:t>Z</a:t>
            </a:r>
            <a:r>
              <a:rPr lang="en-US" baseline="-25000" dirty="0" err="1">
                <a:solidFill>
                  <a:srgbClr val="000000"/>
                </a:solidFill>
                <a:latin typeface="Arial"/>
                <a:ea typeface=""/>
              </a:rPr>
              <a:t>j</a:t>
            </a:r>
            <a:endParaRPr lang="en-US" baseline="-25000" dirty="0">
              <a:solidFill>
                <a:srgbClr val="000000"/>
              </a:solidFill>
              <a:latin typeface="Arial"/>
              <a:ea typeface="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7303257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485394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667531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3063688" y="4687999"/>
            <a:ext cx="6077043" cy="1275086"/>
            <a:chOff x="1539687" y="4687999"/>
            <a:chExt cx="6077043" cy="1275086"/>
          </a:xfrm>
        </p:grpSpPr>
        <p:cxnSp>
          <p:nvCxnSpPr>
            <p:cNvPr id="43" name="Straight Arrow Connector 42"/>
            <p:cNvCxnSpPr>
              <a:endCxn id="45" idx="0"/>
            </p:cNvCxnSpPr>
            <p:nvPr/>
          </p:nvCxnSpPr>
          <p:spPr>
            <a:xfrm>
              <a:off x="1539687" y="4687999"/>
              <a:ext cx="2859742" cy="6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ounded Rectangle 44"/>
            <p:cNvSpPr/>
            <p:nvPr/>
          </p:nvSpPr>
          <p:spPr>
            <a:xfrm>
              <a:off x="3381934" y="5296592"/>
              <a:ext cx="2034989" cy="6664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>
                  <a:solidFill>
                    <a:srgbClr val="FFFFFF"/>
                  </a:solidFill>
                </a:rPr>
                <a:t>Aggregate/Vote</a:t>
              </a:r>
            </a:p>
          </p:txBody>
        </p:sp>
        <p:cxnSp>
          <p:nvCxnSpPr>
            <p:cNvPr id="47" name="Straight Arrow Connector 46"/>
            <p:cNvCxnSpPr>
              <a:endCxn id="45" idx="0"/>
            </p:cNvCxnSpPr>
            <p:nvPr/>
          </p:nvCxnSpPr>
          <p:spPr>
            <a:xfrm>
              <a:off x="4399428" y="4687999"/>
              <a:ext cx="1" cy="6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45" idx="0"/>
            </p:cNvCxnSpPr>
            <p:nvPr/>
          </p:nvCxnSpPr>
          <p:spPr>
            <a:xfrm flipH="1">
              <a:off x="4399429" y="4699599"/>
              <a:ext cx="1539688" cy="5969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45" idx="0"/>
            </p:cNvCxnSpPr>
            <p:nvPr/>
          </p:nvCxnSpPr>
          <p:spPr>
            <a:xfrm flipH="1">
              <a:off x="4399429" y="4719761"/>
              <a:ext cx="3217301" cy="5768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674554" y="3843038"/>
            <a:ext cx="6848586" cy="766664"/>
            <a:chOff x="1150554" y="3843037"/>
            <a:chExt cx="6848586" cy="766664"/>
          </a:xfrm>
        </p:grpSpPr>
        <p:cxnSp>
          <p:nvCxnSpPr>
            <p:cNvPr id="32" name="Straight Arrow Connector 31"/>
            <p:cNvCxnSpPr>
              <a:stCxn id="9" idx="2"/>
            </p:cNvCxnSpPr>
            <p:nvPr/>
          </p:nvCxnSpPr>
          <p:spPr>
            <a:xfrm>
              <a:off x="1539688" y="3843038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2"/>
            </p:cNvCxnSpPr>
            <p:nvPr/>
          </p:nvCxnSpPr>
          <p:spPr>
            <a:xfrm flipH="1">
              <a:off x="4399431" y="3843037"/>
              <a:ext cx="82983" cy="3838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1" idx="2"/>
            </p:cNvCxnSpPr>
            <p:nvPr/>
          </p:nvCxnSpPr>
          <p:spPr>
            <a:xfrm flipH="1">
              <a:off x="7616730" y="3843037"/>
              <a:ext cx="135016" cy="3838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150554" y="4240369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dirty="0">
                  <a:solidFill>
                    <a:srgbClr val="000000"/>
                  </a:solidFill>
                  <a:latin typeface="Arial"/>
                  <a:ea typeface=""/>
                </a:rPr>
                <a:t>T</a:t>
              </a:r>
              <a:r>
                <a:rPr lang="en-US" baseline="-25000" dirty="0">
                  <a:solidFill>
                    <a:srgbClr val="000000"/>
                  </a:solidFill>
                  <a:latin typeface="Arial"/>
                  <a:ea typeface=""/>
                </a:rPr>
                <a:t>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10296" y="4226866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>
                  <a:solidFill>
                    <a:srgbClr val="000000"/>
                  </a:solidFill>
                  <a:latin typeface="Arial"/>
                  <a:ea typeface=""/>
                </a:rPr>
                <a:t>T</a:t>
              </a:r>
              <a:r>
                <a:rPr lang="en-US" baseline="-25000" dirty="0">
                  <a:solidFill>
                    <a:srgbClr val="000000"/>
                  </a:solidFill>
                  <a:latin typeface="Arial"/>
                  <a:ea typeface=""/>
                </a:rPr>
                <a:t>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220873" y="4226866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>
                  <a:solidFill>
                    <a:srgbClr val="000000"/>
                  </a:solidFill>
                  <a:latin typeface="Arial"/>
                  <a:ea typeface=""/>
                </a:rPr>
                <a:t>T</a:t>
              </a:r>
              <a:r>
                <a:rPr lang="en-US" baseline="-25000">
                  <a:solidFill>
                    <a:srgbClr val="000000"/>
                  </a:solidFill>
                  <a:latin typeface="Arial"/>
                  <a:ea typeface=""/>
                </a:rPr>
                <a:t>B</a:t>
              </a:r>
              <a:endParaRPr lang="en-US" baseline="-25000" dirty="0">
                <a:solidFill>
                  <a:srgbClr val="000000"/>
                </a:solidFill>
                <a:latin typeface="Arial"/>
                <a:ea typeface=""/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>
              <a:off x="6004718" y="3856541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5615584" y="4240369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dirty="0" err="1">
                  <a:solidFill>
                    <a:srgbClr val="000000"/>
                  </a:solidFill>
                  <a:latin typeface="Arial"/>
                  <a:ea typeface=""/>
                </a:rPr>
                <a:t>T</a:t>
              </a:r>
              <a:r>
                <a:rPr lang="en-US" baseline="-25000" dirty="0" err="1">
                  <a:solidFill>
                    <a:srgbClr val="000000"/>
                  </a:solidFill>
                  <a:latin typeface="Arial"/>
                  <a:ea typeface=""/>
                </a:rPr>
                <a:t>j</a:t>
              </a:r>
              <a:endParaRPr lang="en-US" baseline="-25000" dirty="0">
                <a:solidFill>
                  <a:srgbClr val="000000"/>
                </a:solidFill>
                <a:latin typeface="Arial"/>
                <a:ea typeface="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860588" y="5994470"/>
            <a:ext cx="4096672" cy="680588"/>
            <a:chOff x="2336588" y="5994470"/>
            <a:chExt cx="4096672" cy="680588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4384924" y="5994470"/>
              <a:ext cx="0" cy="3346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336588" y="6305726"/>
              <a:ext cx="4096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>
                  <a:solidFill>
                    <a:srgbClr val="000000"/>
                  </a:solidFill>
                  <a:latin typeface="Arial"/>
                  <a:ea typeface=""/>
                </a:rPr>
                <a:t>Class estimate or predicted value</a:t>
              </a:r>
              <a:endParaRPr lang="en-US" baseline="-25000" dirty="0">
                <a:solidFill>
                  <a:srgbClr val="000000"/>
                </a:solidFill>
                <a:latin typeface="Arial"/>
                <a:ea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60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5" grpId="0"/>
      <p:bldP spid="26" grpId="0"/>
      <p:bldP spid="27" grpId="0"/>
      <p:bldP spid="28" grpId="0" animBg="1"/>
      <p:bldP spid="29" grpId="0" animBg="1"/>
      <p:bldP spid="3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Attribute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get some randomness via bootstrapping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like this!  Randomness increases the bias of the forest slightly at a huge decrease in variance (due to averaging)</a:t>
            </a:r>
          </a:p>
          <a:p>
            <a:br>
              <a:rPr lang="en-US" dirty="0"/>
            </a:br>
            <a:r>
              <a:rPr lang="en-US" dirty="0"/>
              <a:t>We can further reduce correlation between trees by: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each tree, at every split point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mr-IN" dirty="0"/>
              <a:t>…</a:t>
            </a:r>
            <a:r>
              <a:rPr lang="en-US" dirty="0"/>
              <a:t> choose a </a:t>
            </a:r>
            <a:r>
              <a:rPr lang="en-US" dirty="0">
                <a:solidFill>
                  <a:schemeClr val="tx2"/>
                </a:solidFill>
              </a:rPr>
              <a:t>random subset</a:t>
            </a:r>
            <a:r>
              <a:rPr lang="en-US" dirty="0"/>
              <a:t> of attributes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mr-IN" dirty="0"/>
              <a:t>…</a:t>
            </a:r>
            <a:r>
              <a:rPr lang="en-US" dirty="0"/>
              <a:t> then split on the “best” (entropy, Gini) within only that subset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04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2420" y="5131912"/>
            <a:ext cx="2454275" cy="1734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3977640"/>
            <a:ext cx="5951219" cy="24917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we get even more random?!</a:t>
            </a:r>
          </a:p>
          <a:p>
            <a:r>
              <a:rPr lang="en-US" dirty="0">
                <a:solidFill>
                  <a:schemeClr val="tx2"/>
                </a:solidFill>
              </a:rPr>
              <a:t>Extremely randomized trees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ExtraTreesClassifier</a:t>
            </a:r>
            <a:r>
              <a:rPr lang="en-US" sz="1500" dirty="0"/>
              <a:t>) </a:t>
            </a:r>
            <a:r>
              <a:rPr lang="en-US" dirty="0"/>
              <a:t>do bagging, random attribute selection, but also: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At each split point, choose random splits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the best of those random splits</a:t>
            </a:r>
          </a:p>
          <a:p>
            <a:r>
              <a:rPr lang="en-US" dirty="0"/>
              <a:t>Similar bias/variance performance to RFs, but can be faster computationally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Times New Roman" charset="0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9pPr>
          </a:lstStyle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93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81201" y="1560177"/>
            <a:ext cx="8245475" cy="21660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sklearn.ensemble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RandomForestClassifier</a:t>
            </a:r>
            <a:endParaRPr lang="en-US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457200"/>
            <a:endParaRPr lang="en-US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457200"/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Train a random forest of 10 default decision trees</a:t>
            </a:r>
            <a:endParaRPr lang="en-US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X = [[0, 0], [1, 1]]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Y = [0, 1]</a:t>
            </a:r>
          </a:p>
          <a:p>
            <a:pPr defTabSz="457200"/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RandomForestClassifier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n_estimators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=10)</a:t>
            </a:r>
          </a:p>
          <a:p>
            <a:pPr defTabSz="457200"/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clf.fit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094" y="3298745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3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9525000" cy="4114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Noisy data </a:t>
            </a:r>
          </a:p>
          <a:p>
            <a:r>
              <a:rPr lang="en-US" b="1" dirty="0" err="1">
                <a:solidFill>
                  <a:schemeClr val="accent2"/>
                </a:solidFill>
              </a:rPr>
              <a:t>Overfitting</a:t>
            </a:r>
            <a:r>
              <a:rPr lang="en-US" b="1" dirty="0">
                <a:solidFill>
                  <a:schemeClr val="accent2"/>
                </a:solidFill>
              </a:rPr>
              <a:t> and Model Selection</a:t>
            </a:r>
          </a:p>
          <a:p>
            <a:r>
              <a:rPr lang="en-US" b="1" dirty="0">
                <a:solidFill>
                  <a:schemeClr val="accent2"/>
                </a:solidFill>
              </a:rPr>
              <a:t>Cross Validation</a:t>
            </a:r>
          </a:p>
          <a:p>
            <a:r>
              <a:rPr lang="en-US" b="1" dirty="0">
                <a:solidFill>
                  <a:schemeClr val="accent2"/>
                </a:solidFill>
              </a:rPr>
              <a:t>Missing Data (R&amp;N, Section 18.3.6)</a:t>
            </a:r>
          </a:p>
          <a:p>
            <a:r>
              <a:rPr lang="en-US" b="1" dirty="0">
                <a:solidFill>
                  <a:schemeClr val="accent2"/>
                </a:solidFill>
              </a:rPr>
              <a:t>Using gain ratios (R&amp;N, Section 18.3.6)</a:t>
            </a:r>
          </a:p>
          <a:p>
            <a:r>
              <a:rPr lang="en-US" b="1" dirty="0">
                <a:solidFill>
                  <a:schemeClr val="accent2"/>
                </a:solidFill>
              </a:rPr>
              <a:t>Real-valued data (R&amp;N, Section 18.3.6)</a:t>
            </a:r>
          </a:p>
          <a:p>
            <a:r>
              <a:rPr lang="en-US" b="1" dirty="0">
                <a:solidFill>
                  <a:schemeClr val="accent2"/>
                </a:solidFill>
              </a:rPr>
              <a:t>Generation of rules and pruning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2F9E48-63A7-F646-BB7C-66271511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Extensions of the Decision Tree Learning Algorithm (Briefly)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0459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1" y="1598141"/>
            <a:ext cx="9753600" cy="5183659"/>
          </a:xfrm>
        </p:spPr>
        <p:txBody>
          <a:bodyPr/>
          <a:lstStyle/>
          <a:p>
            <a:pPr marL="230188" indent="-230188"/>
            <a:r>
              <a:rPr lang="en-US" dirty="0"/>
              <a:t>Many kinds of "noise" that could occur in the examples:</a:t>
            </a:r>
          </a:p>
          <a:p>
            <a:pPr marL="230188" indent="-230188"/>
            <a:endParaRPr lang="en-US" dirty="0"/>
          </a:p>
          <a:p>
            <a:pPr marL="568325" lvl="1" indent="-223838"/>
            <a:r>
              <a:rPr lang="en-US" dirty="0"/>
              <a:t>Two examples have </a:t>
            </a:r>
            <a:r>
              <a:rPr lang="en-US" dirty="0">
                <a:solidFill>
                  <a:schemeClr val="accent2"/>
                </a:solidFill>
              </a:rPr>
              <a:t>same attribute/value pairs, but different classifications</a:t>
            </a:r>
          </a:p>
          <a:p>
            <a:pPr marL="976313" lvl="2" indent="-233363">
              <a:buNone/>
            </a:pPr>
            <a:r>
              <a:rPr lang="en-US" dirty="0">
                <a:sym typeface="Wingdings" charset="0"/>
              </a:rPr>
              <a:t>report </a:t>
            </a:r>
            <a:r>
              <a:rPr lang="en-US" dirty="0">
                <a:solidFill>
                  <a:schemeClr val="accent2"/>
                </a:solidFill>
                <a:sym typeface="Wingdings" charset="0"/>
              </a:rPr>
              <a:t>majority classification</a:t>
            </a:r>
            <a:r>
              <a:rPr lang="en-US" dirty="0">
                <a:sym typeface="Wingdings" charset="0"/>
              </a:rPr>
              <a:t> for the examples corresponding to the node </a:t>
            </a:r>
          </a:p>
          <a:p>
            <a:pPr marL="976313" lvl="2" indent="-233363">
              <a:buNone/>
            </a:pPr>
            <a:r>
              <a:rPr lang="en-US" dirty="0">
                <a:sym typeface="Wingdings" charset="0"/>
              </a:rPr>
              <a:t>deterministic hypothesis.</a:t>
            </a:r>
          </a:p>
          <a:p>
            <a:pPr marL="976313" lvl="2" indent="-233363">
              <a:buNone/>
            </a:pPr>
            <a:r>
              <a:rPr lang="en-US" dirty="0">
                <a:sym typeface="Wingdings" charset="0"/>
              </a:rPr>
              <a:t>report </a:t>
            </a:r>
            <a:r>
              <a:rPr lang="en-US" dirty="0">
                <a:solidFill>
                  <a:schemeClr val="accent2"/>
                </a:solidFill>
                <a:sym typeface="Wingdings" charset="0"/>
              </a:rPr>
              <a:t>estimated probabilities of each classification</a:t>
            </a:r>
            <a:r>
              <a:rPr lang="en-US" dirty="0">
                <a:sym typeface="Wingdings" charset="0"/>
              </a:rPr>
              <a:t> using the relative frequency (if considering stochastic hypotheses)</a:t>
            </a:r>
          </a:p>
          <a:p>
            <a:pPr marL="976313" lvl="2" indent="-233363">
              <a:buNone/>
            </a:pPr>
            <a:endParaRPr lang="en-US" dirty="0"/>
          </a:p>
          <a:p>
            <a:pPr marL="568325" lvl="1" indent="-223838"/>
            <a:r>
              <a:rPr lang="en-US" dirty="0"/>
              <a:t>Some values of </a:t>
            </a:r>
            <a:r>
              <a:rPr lang="en-US" dirty="0">
                <a:solidFill>
                  <a:schemeClr val="accent2"/>
                </a:solidFill>
              </a:rPr>
              <a:t>attributes are incorrect</a:t>
            </a:r>
            <a:r>
              <a:rPr lang="en-US" dirty="0"/>
              <a:t> because of errors in the data acquisition process or the preprocessing phase </a:t>
            </a:r>
          </a:p>
          <a:p>
            <a:pPr marL="568325" lvl="1" indent="-223838"/>
            <a:endParaRPr lang="en-US" dirty="0"/>
          </a:p>
          <a:p>
            <a:pPr marL="568325" lvl="1" indent="-223838"/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classification is wrong</a:t>
            </a:r>
            <a:r>
              <a:rPr lang="en-US" dirty="0"/>
              <a:t> (e.g., + instead of -) because of some error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08390" y="5978612"/>
            <a:ext cx="4863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important reason why you don’t want to 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overfit</a:t>
            </a:r>
            <a:r>
              <a:rPr lang="en-US" dirty="0"/>
              <a:t>” your learned model.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C0BFB6-738F-0144-BD09-60DC92E9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Noisy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35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470" name="Rectangle 6"/>
          <p:cNvSpPr>
            <a:spLocks noChangeArrowheads="1"/>
          </p:cNvSpPr>
          <p:nvPr/>
        </p:nvSpPr>
        <p:spPr bwMode="auto">
          <a:xfrm>
            <a:off x="2895600" y="1073836"/>
            <a:ext cx="8305800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/>
              <a:t>Ex.: Problem of trying to predict the roll of a die. The experiment data include: </a:t>
            </a:r>
          </a:p>
          <a:p>
            <a:pPr>
              <a:spcBef>
                <a:spcPct val="20000"/>
              </a:spcBef>
            </a:pPr>
            <a:endParaRPr lang="en-US" sz="2000" dirty="0"/>
          </a:p>
          <a:p>
            <a:pPr lvl="1">
              <a:spcBef>
                <a:spcPct val="20000"/>
              </a:spcBef>
            </a:pPr>
            <a:r>
              <a:rPr lang="en-US" sz="2000" dirty="0"/>
              <a:t>Day of the week; (2) Month of the week; (3) Color of the die; </a:t>
            </a:r>
          </a:p>
          <a:p>
            <a:pPr lvl="1">
              <a:spcBef>
                <a:spcPct val="20000"/>
              </a:spcBef>
            </a:pPr>
            <a:r>
              <a:rPr lang="en-US" sz="2000" dirty="0"/>
              <a:t>….</a:t>
            </a:r>
          </a:p>
          <a:p>
            <a:pPr>
              <a:spcBef>
                <a:spcPct val="20000"/>
              </a:spcBef>
            </a:pPr>
            <a:r>
              <a:rPr lang="en-US" sz="2000" dirty="0"/>
              <a:t>DTL may find </a:t>
            </a:r>
            <a:r>
              <a:rPr lang="en-US" sz="2000" dirty="0">
                <a:solidFill>
                  <a:schemeClr val="accent2"/>
                </a:solidFill>
              </a:rPr>
              <a:t>an hypothesis that fits the data but with irrelevant attributes</a:t>
            </a:r>
            <a:r>
              <a:rPr lang="en-US" sz="2000" dirty="0"/>
              <a:t>.</a:t>
            </a:r>
          </a:p>
        </p:txBody>
      </p:sp>
      <p:sp>
        <p:nvSpPr>
          <p:cNvPr id="958472" name="Rectangle 8"/>
          <p:cNvSpPr>
            <a:spLocks noChangeArrowheads="1"/>
          </p:cNvSpPr>
          <p:nvPr/>
        </p:nvSpPr>
        <p:spPr bwMode="auto">
          <a:xfrm>
            <a:off x="2895600" y="3686394"/>
            <a:ext cx="82296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dirty="0"/>
              <a:t>Some attributes are </a:t>
            </a:r>
            <a:r>
              <a:rPr lang="en-US" sz="2000" dirty="0">
                <a:solidFill>
                  <a:schemeClr val="accent2"/>
                </a:solidFill>
              </a:rPr>
              <a:t>irrelevant </a:t>
            </a:r>
            <a:r>
              <a:rPr lang="en-US" sz="2000" dirty="0"/>
              <a:t>to the decision-making process, e.g., color</a:t>
            </a:r>
          </a:p>
          <a:p>
            <a:pPr algn="ctr">
              <a:spcBef>
                <a:spcPct val="20000"/>
              </a:spcBef>
            </a:pPr>
            <a:r>
              <a:rPr lang="en-US" sz="2000" dirty="0"/>
              <a:t>of a die is</a:t>
            </a:r>
            <a:r>
              <a:rPr lang="en-US" sz="2000" dirty="0">
                <a:solidFill>
                  <a:schemeClr val="accent2"/>
                </a:solidFill>
              </a:rPr>
              <a:t> irrelevant</a:t>
            </a:r>
            <a:r>
              <a:rPr lang="en-US" sz="2000" dirty="0"/>
              <a:t> to its outcome but they are </a:t>
            </a:r>
            <a:r>
              <a:rPr lang="en-US" sz="2000" dirty="0">
                <a:solidFill>
                  <a:schemeClr val="accent2"/>
                </a:solidFill>
              </a:rPr>
              <a:t>used to differentiate examples</a:t>
            </a:r>
            <a:r>
              <a:rPr lang="en-US" sz="2000" dirty="0"/>
              <a:t>  </a:t>
            </a:r>
            <a:r>
              <a:rPr lang="en-US" sz="2000" dirty="0">
                <a:sym typeface="Wingdings" charset="0"/>
              </a:rPr>
              <a:t></a:t>
            </a:r>
            <a:r>
              <a:rPr lang="en-US" sz="2000" dirty="0"/>
              <a:t> </a:t>
            </a:r>
            <a:r>
              <a:rPr lang="en-US" sz="2000" dirty="0" err="1">
                <a:solidFill>
                  <a:schemeClr val="accent2"/>
                </a:solidFill>
              </a:rPr>
              <a:t>Overfitting</a:t>
            </a:r>
            <a:r>
              <a:rPr lang="en-US" sz="20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958473" name="Text Box 9"/>
          <p:cNvSpPr txBox="1">
            <a:spLocks noChangeArrowheads="1"/>
          </p:cNvSpPr>
          <p:nvPr/>
        </p:nvSpPr>
        <p:spPr bwMode="auto">
          <a:xfrm>
            <a:off x="4107692" y="5231774"/>
            <a:ext cx="607018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err="1">
                <a:solidFill>
                  <a:schemeClr val="accent2"/>
                </a:solidFill>
              </a:rPr>
              <a:t>Overfitting</a:t>
            </a:r>
            <a:r>
              <a:rPr lang="en-US" sz="2000" dirty="0"/>
              <a:t> means fitting the </a:t>
            </a:r>
            <a:r>
              <a:rPr lang="en-US" sz="2000" b="1" dirty="0">
                <a:solidFill>
                  <a:srgbClr val="FF0000"/>
                </a:solidFill>
              </a:rPr>
              <a:t>training set </a:t>
            </a:r>
            <a:r>
              <a:rPr lang="ja-JP" altLang="en-US" sz="2000" dirty="0">
                <a:solidFill>
                  <a:schemeClr val="accent2"/>
                </a:solidFill>
                <a:latin typeface="Arial"/>
              </a:rPr>
              <a:t>“</a:t>
            </a:r>
            <a:r>
              <a:rPr lang="en-US" sz="2000" dirty="0">
                <a:solidFill>
                  <a:schemeClr val="accent2"/>
                </a:solidFill>
              </a:rPr>
              <a:t>too well</a:t>
            </a:r>
            <a:r>
              <a:rPr lang="ja-JP" altLang="en-US" sz="2000" dirty="0">
                <a:solidFill>
                  <a:schemeClr val="accent2"/>
                </a:solidFill>
                <a:latin typeface="Arial"/>
              </a:rPr>
              <a:t>”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>
                <a:sym typeface="Wingdings" charset="0"/>
              </a:rPr>
              <a:t> </a:t>
            </a:r>
            <a:r>
              <a:rPr lang="en-US" sz="2000" b="1" dirty="0">
                <a:solidFill>
                  <a:srgbClr val="FF0000"/>
                </a:solidFill>
              </a:rPr>
              <a:t>performance on the test set degrades.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37238" y="6260430"/>
            <a:ext cx="593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Example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overfitting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risk: Using restaurant name.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E3BB35-16C4-A145-90CF-947B9685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6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8472" grpId="0"/>
      <p:bldP spid="958473" grpId="0"/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6076" y="914400"/>
            <a:ext cx="9813324" cy="5410200"/>
          </a:xfrm>
        </p:spPr>
        <p:txBody>
          <a:bodyPr/>
          <a:lstStyle/>
          <a:p>
            <a:pPr marL="230188" indent="-230188"/>
            <a:endParaRPr lang="en-US" dirty="0"/>
          </a:p>
          <a:p>
            <a:pPr marL="230188" indent="-230188"/>
            <a:r>
              <a:rPr lang="en-US" dirty="0"/>
              <a:t>If the  hypothesis space has </a:t>
            </a:r>
            <a:r>
              <a:rPr lang="en-US" dirty="0">
                <a:solidFill>
                  <a:schemeClr val="accent2"/>
                </a:solidFill>
              </a:rPr>
              <a:t>many dimensions</a:t>
            </a:r>
            <a:r>
              <a:rPr lang="en-US" dirty="0"/>
              <a:t> because of </a:t>
            </a:r>
            <a:r>
              <a:rPr lang="en-US" dirty="0">
                <a:solidFill>
                  <a:schemeClr val="accent2"/>
                </a:solidFill>
              </a:rPr>
              <a:t>a large number of </a:t>
            </a:r>
          </a:p>
          <a:p>
            <a:pPr marL="568325" lvl="1" indent="-223838">
              <a:buNone/>
            </a:pPr>
            <a:r>
              <a:rPr lang="en-US" dirty="0">
                <a:solidFill>
                  <a:schemeClr val="accent2"/>
                </a:solidFill>
              </a:rPr>
              <a:t>attributes</a:t>
            </a:r>
            <a:r>
              <a:rPr lang="en-US" dirty="0"/>
              <a:t>, we may find </a:t>
            </a:r>
            <a:r>
              <a:rPr lang="en-US" b="1" dirty="0">
                <a:solidFill>
                  <a:schemeClr val="accent2"/>
                </a:solidFill>
              </a:rPr>
              <a:t>meaningless regularity</a:t>
            </a:r>
            <a:r>
              <a:rPr lang="en-US" dirty="0"/>
              <a:t> in the data that </a:t>
            </a:r>
            <a:r>
              <a:rPr lang="en-US" dirty="0">
                <a:solidFill>
                  <a:schemeClr val="accent2"/>
                </a:solidFill>
              </a:rPr>
              <a:t>is irrelevant </a:t>
            </a:r>
          </a:p>
          <a:p>
            <a:pPr marL="568325" lvl="1" indent="-223838">
              <a:buNone/>
            </a:pPr>
            <a:r>
              <a:rPr lang="en-US" dirty="0">
                <a:solidFill>
                  <a:schemeClr val="accent2"/>
                </a:solidFill>
              </a:rPr>
              <a:t>to the true, important, distinguishing features. </a:t>
            </a:r>
            <a:endParaRPr lang="en-US" b="1" dirty="0">
              <a:solidFill>
                <a:schemeClr val="accent2"/>
              </a:solidFill>
            </a:endParaRPr>
          </a:p>
          <a:p>
            <a:pPr marL="568325" lvl="1" indent="-223838"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976313" lvl="2" indent="-233363"/>
            <a:r>
              <a:rPr lang="en-US" b="1" dirty="0"/>
              <a:t>Fix by </a:t>
            </a:r>
            <a:r>
              <a:rPr lang="en-US" b="1" dirty="0">
                <a:solidFill>
                  <a:schemeClr val="accent2"/>
                </a:solidFill>
              </a:rPr>
              <a:t>pruning to lower # nodes</a:t>
            </a:r>
            <a:r>
              <a:rPr lang="en-US" b="1" dirty="0"/>
              <a:t> in the decision tree</a:t>
            </a:r>
            <a:r>
              <a:rPr lang="en-US" dirty="0"/>
              <a:t> </a:t>
            </a:r>
            <a:r>
              <a:rPr lang="en-US" b="1" dirty="0">
                <a:solidFill>
                  <a:srgbClr val="3333CC"/>
                </a:solidFill>
              </a:rPr>
              <a:t>or put a</a:t>
            </a:r>
          </a:p>
          <a:p>
            <a:pPr marL="742950" lvl="2" indent="0">
              <a:buNone/>
            </a:pPr>
            <a:r>
              <a:rPr lang="en-US" b="1" dirty="0">
                <a:solidFill>
                  <a:srgbClr val="3333CC"/>
                </a:solidFill>
              </a:rPr>
              <a:t>    limit on number of nodes created.</a:t>
            </a:r>
          </a:p>
          <a:p>
            <a:pPr marL="976313" lvl="2" indent="-233363"/>
            <a:endParaRPr lang="en-US" dirty="0"/>
          </a:p>
          <a:p>
            <a:pPr marL="976313" lvl="2" indent="-233363"/>
            <a:r>
              <a:rPr lang="en-US" b="1" dirty="0"/>
              <a:t>For example, if </a:t>
            </a:r>
            <a:r>
              <a:rPr lang="en-US" b="1" dirty="0">
                <a:solidFill>
                  <a:schemeClr val="accent2"/>
                </a:solidFill>
              </a:rPr>
              <a:t>Gain</a:t>
            </a:r>
            <a:r>
              <a:rPr lang="en-US" b="1" dirty="0"/>
              <a:t> of the </a:t>
            </a:r>
            <a:r>
              <a:rPr lang="en-US" b="1" dirty="0">
                <a:solidFill>
                  <a:schemeClr val="accent2"/>
                </a:solidFill>
              </a:rPr>
              <a:t>best attribute</a:t>
            </a:r>
            <a:r>
              <a:rPr lang="en-US" b="1" dirty="0"/>
              <a:t> at a node is </a:t>
            </a:r>
            <a:r>
              <a:rPr lang="en-US" b="1" dirty="0">
                <a:solidFill>
                  <a:schemeClr val="accent2"/>
                </a:solidFill>
              </a:rPr>
              <a:t>below a threshold</a:t>
            </a:r>
            <a:r>
              <a:rPr lang="en-US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stop</a:t>
            </a:r>
            <a:r>
              <a:rPr lang="en-US" b="1" dirty="0"/>
              <a:t> and make </a:t>
            </a:r>
            <a:r>
              <a:rPr lang="en-US" b="1" dirty="0">
                <a:solidFill>
                  <a:schemeClr val="accent2"/>
                </a:solidFill>
              </a:rPr>
              <a:t>this node a leaf</a:t>
            </a:r>
            <a:r>
              <a:rPr lang="en-US" b="1" dirty="0"/>
              <a:t> rather than generating children nodes. </a:t>
            </a:r>
          </a:p>
        </p:txBody>
      </p:sp>
      <p:sp>
        <p:nvSpPr>
          <p:cNvPr id="783365" name="Text Box 5"/>
          <p:cNvSpPr txBox="1">
            <a:spLocks noChangeArrowheads="1"/>
          </p:cNvSpPr>
          <p:nvPr/>
        </p:nvSpPr>
        <p:spPr bwMode="auto">
          <a:xfrm>
            <a:off x="2316162" y="4796481"/>
            <a:ext cx="75596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 dirty="0" err="1">
                <a:solidFill>
                  <a:srgbClr val="3333CC"/>
                </a:solidFill>
              </a:rPr>
              <a:t>Overfitting</a:t>
            </a:r>
            <a:r>
              <a:rPr lang="en-US" sz="2000" b="1" dirty="0">
                <a:solidFill>
                  <a:srgbClr val="3333CC"/>
                </a:solidFill>
              </a:rPr>
              <a:t> is a key problem in learning. There are formal results on the number of examples needed to properly train an hypothesis of a certain complexity (“number of parameters” or # nodes in DT). The more </a:t>
            </a:r>
            <a:r>
              <a:rPr lang="en-US" sz="2000" b="1" dirty="0" err="1">
                <a:solidFill>
                  <a:srgbClr val="3333CC"/>
                </a:solidFill>
              </a:rPr>
              <a:t>params</a:t>
            </a:r>
            <a:r>
              <a:rPr lang="en-US" sz="2000" b="1" dirty="0">
                <a:solidFill>
                  <a:srgbClr val="3333CC"/>
                </a:solidFill>
              </a:rPr>
              <a:t>, the more data is needed. We’ll see some of this in our discussion of PAC learning</a:t>
            </a:r>
            <a:r>
              <a:rPr lang="en-US" sz="2000" b="1" dirty="0">
                <a:solidFill>
                  <a:srgbClr val="3333CC"/>
                </a:solidFill>
                <a:sym typeface="Wingdings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337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599" y="1524000"/>
            <a:ext cx="10495005" cy="4114800"/>
          </a:xfrm>
        </p:spPr>
        <p:txBody>
          <a:bodyPr/>
          <a:lstStyle/>
          <a:p>
            <a:r>
              <a:rPr lang="en-US" sz="2400" b="1" dirty="0"/>
              <a:t>Let</a:t>
            </a:r>
            <a:r>
              <a:rPr lang="en-US" sz="2400" b="1" dirty="0">
                <a:latin typeface="Arial"/>
              </a:rPr>
              <a:t>’</a:t>
            </a:r>
            <a:r>
              <a:rPr lang="en-US" sz="2400" b="1" dirty="0"/>
              <a:t>s consider </a:t>
            </a:r>
            <a:r>
              <a:rPr lang="en-US" sz="2400" b="1" dirty="0">
                <a:solidFill>
                  <a:schemeClr val="accent2"/>
                </a:solidFill>
              </a:rPr>
              <a:t>D</a:t>
            </a:r>
            <a:r>
              <a:rPr lang="en-US" sz="2400" b="1" dirty="0"/>
              <a:t>, the entire </a:t>
            </a:r>
            <a:r>
              <a:rPr lang="en-US" sz="2400" b="1" dirty="0">
                <a:solidFill>
                  <a:schemeClr val="accent2"/>
                </a:solidFill>
              </a:rPr>
              <a:t>distribution of data,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2"/>
                </a:solidFill>
              </a:rPr>
              <a:t>T</a:t>
            </a:r>
            <a:r>
              <a:rPr lang="en-US" sz="2400" b="1" dirty="0"/>
              <a:t>, the </a:t>
            </a:r>
            <a:r>
              <a:rPr lang="en-US" sz="2400" b="1" dirty="0">
                <a:solidFill>
                  <a:schemeClr val="accent2"/>
                </a:solidFill>
              </a:rPr>
              <a:t>training set</a:t>
            </a:r>
            <a:r>
              <a:rPr lang="en-US" sz="2400" b="1" dirty="0"/>
              <a:t>.</a:t>
            </a:r>
          </a:p>
          <a:p>
            <a:endParaRPr lang="en-US" sz="2400" b="1" dirty="0"/>
          </a:p>
          <a:p>
            <a:r>
              <a:rPr lang="en-US" sz="2400" b="1" dirty="0"/>
              <a:t>Hypothesis h </a:t>
            </a:r>
            <a:r>
              <a:rPr lang="en-US" sz="2400" b="1" dirty="0">
                <a:sym typeface="Symbol" charset="0"/>
              </a:rPr>
              <a:t></a:t>
            </a:r>
            <a:r>
              <a:rPr lang="en-US" sz="2400" b="1" dirty="0"/>
              <a:t> H </a:t>
            </a:r>
            <a:r>
              <a:rPr lang="en-US" sz="2400" b="1" dirty="0" err="1"/>
              <a:t>overfits</a:t>
            </a:r>
            <a:r>
              <a:rPr lang="en-US" sz="2400" b="1" dirty="0"/>
              <a:t> D if</a:t>
            </a:r>
          </a:p>
          <a:p>
            <a:pPr marL="457200" lvl="1" indent="0">
              <a:buNone/>
            </a:pPr>
            <a:r>
              <a:rPr lang="en-US" sz="2400" b="1" dirty="0">
                <a:sym typeface="Symbol" charset="0"/>
              </a:rPr>
              <a:t> </a:t>
            </a:r>
            <a:r>
              <a:rPr lang="en-US" sz="2400" b="1" dirty="0"/>
              <a:t>h</a:t>
            </a:r>
            <a:r>
              <a:rPr lang="ja-JP" altLang="en-US" sz="2400" b="1" dirty="0">
                <a:latin typeface="Arial"/>
              </a:rPr>
              <a:t>’</a:t>
            </a:r>
            <a:r>
              <a:rPr lang="en-US" sz="2400" b="1" dirty="0">
                <a:sym typeface="Symbol" charset="0"/>
              </a:rPr>
              <a:t> h</a:t>
            </a:r>
            <a:r>
              <a:rPr lang="en-US" sz="2400" b="1" dirty="0"/>
              <a:t> </a:t>
            </a:r>
            <a:r>
              <a:rPr lang="en-US" sz="2400" b="1" dirty="0">
                <a:sym typeface="Symbol" charset="0"/>
              </a:rPr>
              <a:t></a:t>
            </a:r>
            <a:r>
              <a:rPr lang="en-US" sz="2400" b="1" dirty="0"/>
              <a:t> H such that</a:t>
            </a:r>
            <a:endParaRPr lang="en-US" sz="2800" b="1" dirty="0"/>
          </a:p>
          <a:p>
            <a:pPr marL="914400" lvl="2" indent="0">
              <a:buNone/>
            </a:pPr>
            <a:r>
              <a:rPr lang="en-US" sz="2400" dirty="0" err="1"/>
              <a:t>error</a:t>
            </a:r>
            <a:r>
              <a:rPr lang="en-US" sz="2400" baseline="-25000" dirty="0" err="1"/>
              <a:t>T</a:t>
            </a:r>
            <a:r>
              <a:rPr lang="en-US" sz="2400" dirty="0"/>
              <a:t>(h) &lt; </a:t>
            </a:r>
            <a:r>
              <a:rPr lang="en-US" sz="2400" dirty="0" err="1"/>
              <a:t>error</a:t>
            </a:r>
            <a:r>
              <a:rPr lang="en-US" sz="2400" baseline="-25000" dirty="0" err="1"/>
              <a:t>T</a:t>
            </a:r>
            <a:r>
              <a:rPr lang="en-US" sz="2400" dirty="0"/>
              <a:t>(h</a:t>
            </a:r>
            <a:r>
              <a:rPr lang="ja-JP" altLang="en-US" sz="2400" dirty="0">
                <a:latin typeface="Arial"/>
              </a:rPr>
              <a:t>’</a:t>
            </a:r>
            <a:r>
              <a:rPr lang="en-US" sz="2400" dirty="0"/>
              <a:t>) but </a:t>
            </a:r>
          </a:p>
          <a:p>
            <a:pPr marL="914400" lvl="2" indent="0">
              <a:buNone/>
            </a:pPr>
            <a:r>
              <a:rPr lang="en-US" sz="2400" dirty="0" err="1"/>
              <a:t>error</a:t>
            </a:r>
            <a:r>
              <a:rPr lang="en-US" sz="2400" baseline="-25000" dirty="0" err="1"/>
              <a:t>D</a:t>
            </a:r>
            <a:r>
              <a:rPr lang="en-US" sz="2400" dirty="0"/>
              <a:t>(h) &gt; </a:t>
            </a:r>
            <a:r>
              <a:rPr lang="en-US" sz="2400" dirty="0" err="1"/>
              <a:t>error</a:t>
            </a:r>
            <a:r>
              <a:rPr lang="en-US" sz="2400" baseline="-25000" dirty="0" err="1"/>
              <a:t>D</a:t>
            </a:r>
            <a:r>
              <a:rPr lang="en-US" sz="2400" dirty="0"/>
              <a:t>(h</a:t>
            </a:r>
            <a:r>
              <a:rPr lang="ja-JP" altLang="en-US" sz="2400" dirty="0">
                <a:latin typeface="Arial"/>
              </a:rPr>
              <a:t>’</a:t>
            </a:r>
            <a:r>
              <a:rPr lang="en-US" sz="2400" dirty="0"/>
              <a:t>)</a:t>
            </a:r>
            <a:r>
              <a:rPr lang="en-US" dirty="0"/>
              <a:t>  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b="1" dirty="0"/>
              <a:t>Note: estimate error on full distribution by using test data set.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CD93CD-3DA0-F84B-B4A8-FDE3E3C5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7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643" y="934995"/>
            <a:ext cx="9308757" cy="4114800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 overfitting is the arguably the most common pitfall in machine learning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Why?</a:t>
            </a:r>
          </a:p>
          <a:p>
            <a:endParaRPr lang="en-US" dirty="0"/>
          </a:p>
          <a:p>
            <a:pPr marL="457200" indent="-457200">
              <a:buAutoNum type="arabicParenR"/>
            </a:pPr>
            <a:r>
              <a:rPr lang="en-US" b="1" dirty="0">
                <a:solidFill>
                  <a:schemeClr val="accent2"/>
                </a:solidFill>
              </a:rPr>
              <a:t>Temptation to use as much data as possible to train on. (“Ignore test till end.” Test set too small.) Data “peeking” not noticed.</a:t>
            </a:r>
          </a:p>
          <a:p>
            <a:pPr marL="0" indent="0"/>
            <a:endParaRPr lang="en-US" b="1" dirty="0">
              <a:solidFill>
                <a:schemeClr val="accent2"/>
              </a:solidFill>
            </a:endParaRPr>
          </a:p>
          <a:p>
            <a:pPr marL="457200" indent="-457200">
              <a:buAutoNum type="arabicParenR"/>
            </a:pPr>
            <a:r>
              <a:rPr lang="en-US" b="1" dirty="0">
                <a:solidFill>
                  <a:schemeClr val="accent2"/>
                </a:solidFill>
              </a:rPr>
              <a:t>Temptation to fit very complex hypothesis (e.g. large decision tree). In general, the larger the tree, the better the fit to the training data.</a:t>
            </a:r>
          </a:p>
          <a:p>
            <a:pPr marL="0" indent="0"/>
            <a:endParaRPr lang="en-US" b="1" dirty="0">
              <a:solidFill>
                <a:schemeClr val="accent2"/>
              </a:solidFill>
            </a:endParaRPr>
          </a:p>
          <a:p>
            <a:pPr marL="0" indent="0"/>
            <a:r>
              <a:rPr lang="en-US" b="1" dirty="0">
                <a:solidFill>
                  <a:schemeClr val="accent2"/>
                </a:solidFill>
              </a:rPr>
              <a:t>        It’s hard to think of a better fit to the training data as a “worse”</a:t>
            </a:r>
          </a:p>
          <a:p>
            <a:pPr marL="0" indent="0"/>
            <a:r>
              <a:rPr lang="en-US" b="1" dirty="0">
                <a:solidFill>
                  <a:schemeClr val="accent2"/>
                </a:solidFill>
              </a:rPr>
              <a:t>        result. Often difficult to fit training data well, so it seems that </a:t>
            </a:r>
          </a:p>
          <a:p>
            <a:pPr marL="0" indent="0"/>
            <a:r>
              <a:rPr lang="en-US" b="1" dirty="0">
                <a:solidFill>
                  <a:schemeClr val="accent2"/>
                </a:solidFill>
              </a:rPr>
              <a:t>        “a good fit to the training data means a good result.”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8178" y="5715000"/>
            <a:ext cx="6393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Modern “savior:” Massive amounts of data to train on!</a:t>
            </a:r>
          </a:p>
          <a:p>
            <a:r>
              <a:rPr lang="en-US" dirty="0"/>
              <a:t>Somewhat characteristic of ML AI community vs. traditional</a:t>
            </a:r>
          </a:p>
          <a:p>
            <a:r>
              <a:rPr lang="en-US" dirty="0"/>
              <a:t>statistics community. Anecdote: Netflix competition.</a:t>
            </a:r>
          </a:p>
        </p:txBody>
      </p:sp>
    </p:spTree>
    <p:extLst>
      <p:ext uri="{BB962C8B-B14F-4D97-AF65-F5344CB8AC3E}">
        <p14:creationId xmlns:p14="http://schemas.microsoft.com/office/powerpoint/2010/main" val="215344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&#10;\textwidth11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\addtolength{\tabcolsep}{-2.0mm}&#10;\begin{tabular}{|cccc|c|} \hline&#10;        &amp; F &amp; S &amp; P &amp; BigTip \\ \hline&#10;$\x_1\!=\!($ &amp; g,      &amp; y,       &amp; a        $)$&amp; $f(\x_1)\!=\!1$        \\&#10;$\x_2\!=\!($ &amp; g,      &amp; n,       &amp; h        $)$&amp; $f(\x_2)\!=\!0$        \\&#10;$\x_3\!=\!($ &amp; g,      &amp; y,       &amp; h        $)$&amp; $f(\x_3)\!=\!1$        \\&#10;$\x_4\!=\!($ &amp; g,      &amp; n,       &amp; a        $)$&amp; $f(\x_4)\!=\!1$        \\&#10;$\x_5\!=\!($ &amp; m,      &amp; y,       &amp; a        $)$&amp; $f(\x_5)\!=\!0$        \\&#10;$\x_6\!=\!($ &amp; y,      &amp; y,       &amp; a        $)$&amp; $f(\x_6)\!=\!0$        \\&#10;$\x_7\!=\!($ &amp; g,      &amp; y,       &amp; a        $)$&amp; $f(\x_7)\!=\!1$        \\&#10;$\x_8\!=\!($ &amp; g,      &amp; y,       &amp; h        $)$&amp; $f(\x_8)\!=\!1$        \\&#10;$\x_9\!=\!($ &amp; m,      &amp; y,       &amp; a        $)$&amp; $f(\x_9)\!=\!0$        \\&#10;$\x_{10}\!=\!($&amp; g,      &amp; y,       &amp; a        $)$&amp; $f(\x_{10})\!=\!1$      \\ \hline&#10;\end{tabular}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bmpmono"/>
  <p:tag name="ORIGWIDTH" val="106.875"/>
  <p:tag name="PICTUREFILESIZE" val="12505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&#10;\textwidth11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\addtolength{\tabcolsep}{-2.0mm}&#10;\begin{tabular}{|cccc|c|} \hline&#10;        &amp; F &amp; S &amp; P &amp; BigTip \\ \hline&#10;$\x_1\!=\!($ &amp; g,      &amp; y,       &amp; a        $)$&amp; $f(\x_1)\!=\!1$        \\&#10;$\x_2\!=\!($ &amp; g,      &amp; n,       &amp; h        $)$&amp; $f(\x_2)\!=\!0$        \\&#10;$\x_3\!=\!($ &amp; g,      &amp; y,       &amp; h        $)$&amp; $f(\x_3)\!=\!1$        \\&#10;$\x_4\!=\!($ &amp; g,      &amp; n,       &amp; a        $)$&amp; $f(\x_4)\!=\!1$        \\&#10;$\x_5\!=\!($ &amp; m,      &amp; y,       &amp; a        $)$&amp; $f(\x_5)\!=\!0$        \\&#10;$\x_6\!=\!($ &amp; y,      &amp; y,       &amp; a        $)$&amp; $f(\x_6)\!=\!0$        \\&#10;$\x_7\!=\!($ &amp; g,      &amp; y,       &amp; a        $)$&amp; $f(\x_7)\!=\!1$        \\&#10;$\x_8\!=\!($ &amp; g,      &amp; y,       &amp; h        $)$&amp; $f(\x_8)\!=\!1$        \\&#10;$\x_9\!=\!($ &amp; m,      &amp; y,       &amp; a        $)$&amp; $f(\x_9)\!=\!0$        \\&#10;$\x_{10}\!=\!($&amp; g,      &amp; y,       &amp; a        $)$&amp; $f(\x_{10})\!=\!1$      \\ \hline&#10;\end{tabular}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bmpmono"/>
  <p:tag name="ORIGWIDTH" val="106.875"/>
  <p:tag name="PICTUREFILESIZE" val="12505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&#10;\textwidth11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\addtolength{\tabcolsep}{-2.0mm}&#10;\begin{tabular}{|cccc|c|} \hline&#10;        &amp; F &amp; S &amp; P &amp; BigTip \\ \hline&#10;$\x_1\!=\!($ &amp; g,      &amp; y,       &amp; a        $)$&amp; $f(\x_1)\!=\!1$        \\&#10;$\x_2\!=\!($ &amp; g,      &amp; n,       &amp; h        $)$&amp; $f(\x_2)\!=\!0$        \\&#10;$\x_3\!=\!($ &amp; g,      &amp; y,       &amp; h        $)$&amp; $f(\x_3)\!=\!1$        \\&#10;$\x_4\!=\!($ &amp; g,      &amp; n,       &amp; a        $)$&amp; $f(\x_4)\!=\!1$        \\&#10;$\x_5\!=\!($ &amp; m,      &amp; y,       &amp; a        $)$&amp; $f(\x_5)\!=\!0$        \\&#10;$\x_6\!=\!($ &amp; y,      &amp; y,       &amp; a        $)$&amp; $f(\x_6)\!=\!0$        \\&#10;$\x_7\!=\!($ &amp; g,      &amp; y,       &amp; a        $)$&amp; $f(\x_7)\!=\!1$        \\&#10;$\x_8\!=\!($ &amp; g,      &amp; y,       &amp; h        $)$&amp; $f(\x_8)\!=\!1$        \\&#10;$\x_9\!=\!($ &amp; m,      &amp; y,       &amp; a        $)$&amp; $f(\x_9)\!=\!0$        \\&#10;$\x_{10}\!=\!($&amp; g,      &amp; y,       &amp; a        $)$&amp; $f(\x_{10})\!=\!1$      \\ \hline&#10;\end{tabular}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bmpmono"/>
  <p:tag name="ORIGWIDTH" val="106.875"/>
  <p:tag name="PICTUREFILESIZE" val="12505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&#10;\textwidth20.5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&#10;\begin{definition}&#10;The {\bf training error $\Err_{D_{train}}(h)$} on training data $D_{train}=((\x_1,\y_1),...,(\x_n,\y_n))$  of a hypothesis $h$ is $\Err_{D_{train}}(h)=\frac{1}{\n}\sum_{i=1}^{\n} \Delta(h(\x_i),\y_i)$.&#10;\end{definition}&#10;\vspace*{-0.3cm}&#10;&#10;\begin{definition}&#10;The {\bf test error $\Err_{D_{test}}(h)$} on test data $D_{test}=((\x_1,\y_1),...,(\x_k,\y_k))$  of a hypothesis $h$ is \newline $\Err_{D_{test}}(h)=\frac{1}{\n}\sum_{i=1}^{k} \Delta(h(\x_i),\y_i)$.&#10;\end{definition}&#10;\vspace*{-0.3cm}&#10;&#10;\begin{definition}&#10;The {\bf prediction/generalization/true error $\Err_P(h)$} of a hypothesis $h$ for a learning task $P(X,Y)$ is &#10;\begin{eqnarray*}&#10;\Err_P(h)=\sum_{\x \in X,\y \in Y} \Delta(h(\x),\y) P(X=\x,Y=y).&#10;\end{eqnarray*}&#10;\end{definition}&#10;\vspace*{-1.2cm}&#10;&#10;\begin{definition}&#10;The {\em zero/one-loss function $\Delta(a,b)$} returns $1$ if $a \not= b$ and $0$ otherwise.&#10;\end{definition}&#10;&#10;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661"/>
  <p:tag name="BOXHEIGHT" val="571"/>
  <p:tag name="BOXFONT" val="10"/>
  <p:tag name="BOXWRAP" val="False"/>
  <p:tag name="WORKAROUNDTRANSPARENCYBUG" val="False"/>
  <p:tag name="ALLOWFONTSUBSTITUTION" val="False"/>
  <p:tag name="BITMAPFORMAT" val="bmpmono"/>
  <p:tag name="ORIGWIDTH" val="582"/>
  <p:tag name="PICTUREFILESIZE" val="1991262"/>
</p:tagLst>
</file>

<file path=ppt/theme/theme1.xml><?xml version="1.0" encoding="utf-8"?>
<a:theme xmlns:a="http://schemas.openxmlformats.org/drawingml/2006/main" name="Watson Whit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ABC61442-CE4C-1540-AFD5-629EEB7103CB}" vid="{B6561A98-7CEA-A449-9A8F-DE85E1B109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95E807E-0762-D742-BD7D-610162240F1D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9C63C3-8DA4-A649-9830-D59A86F398A4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21267</TotalTime>
  <Words>7732</Words>
  <Application>Microsoft Macintosh PowerPoint</Application>
  <PresentationFormat>Widescreen</PresentationFormat>
  <Paragraphs>1635</Paragraphs>
  <Slides>110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110</vt:i4>
      </vt:variant>
    </vt:vector>
  </HeadingPairs>
  <TitlesOfParts>
    <vt:vector size="125" baseType="lpstr">
      <vt:lpstr>Arial</vt:lpstr>
      <vt:lpstr>Calibri</vt:lpstr>
      <vt:lpstr>Cambria</vt:lpstr>
      <vt:lpstr>Cambria Math</vt:lpstr>
      <vt:lpstr>Century Gothic</vt:lpstr>
      <vt:lpstr>cmsy10</vt:lpstr>
      <vt:lpstr>Courier</vt:lpstr>
      <vt:lpstr>Monotype Corsiva</vt:lpstr>
      <vt:lpstr>Palatino Linotype</vt:lpstr>
      <vt:lpstr>Symbol</vt:lpstr>
      <vt:lpstr>Tahoma</vt:lpstr>
      <vt:lpstr>Times New Roman</vt:lpstr>
      <vt:lpstr>Watson White Theme</vt:lpstr>
      <vt:lpstr>Document</vt:lpstr>
      <vt:lpstr>Equation</vt:lpstr>
      <vt:lpstr>More Machine Learning - Classification</vt:lpstr>
      <vt:lpstr>Announcements</vt:lpstr>
      <vt:lpstr>The Data LifeCycle</vt:lpstr>
      <vt:lpstr>Machine learning</vt:lpstr>
      <vt:lpstr>Terminology</vt:lpstr>
      <vt:lpstr>Terminology</vt:lpstr>
      <vt:lpstr>The canonical Machine learning problem</vt:lpstr>
      <vt:lpstr>How do I machine learn?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Minimizing 0/1 loss in a single dimension</vt:lpstr>
      <vt:lpstr>Minimizing 0/1 loss over all θ</vt:lpstr>
      <vt:lpstr>Desirable properties</vt:lpstr>
      <vt:lpstr>Convex functions</vt:lpstr>
      <vt:lpstr>Surrogate loss functions</vt:lpstr>
      <vt:lpstr>Surrogate loss functions</vt:lpstr>
      <vt:lpstr>Surrogate loss functions</vt:lpstr>
      <vt:lpstr>Some ML algorithms</vt:lpstr>
      <vt:lpstr>The canonical Machine learning problem</vt:lpstr>
      <vt:lpstr>Big Picture of Learning   </vt:lpstr>
      <vt:lpstr>Decision Tree Learning</vt:lpstr>
      <vt:lpstr>PowerPoint Presentation</vt:lpstr>
      <vt:lpstr>PowerPoint Presentation</vt:lpstr>
      <vt:lpstr>PowerPoint Presentation</vt:lpstr>
      <vt:lpstr>Decision Tree</vt:lpstr>
      <vt:lpstr>Inductive Learning Example</vt:lpstr>
      <vt:lpstr>Announcements</vt:lpstr>
      <vt:lpstr>Decision Tree Example: “BigTip”</vt:lpstr>
      <vt:lpstr>Learning decision trees: An example</vt:lpstr>
      <vt:lpstr>Attribute-based representations</vt:lpstr>
      <vt:lpstr>Decision trees</vt:lpstr>
      <vt:lpstr>Expressiveness of Decision Trees</vt:lpstr>
      <vt:lpstr>Expressiveness</vt:lpstr>
      <vt:lpstr>Number of Distinct Decision Trees</vt:lpstr>
      <vt:lpstr>Hypothesis spaces</vt:lpstr>
      <vt:lpstr>Decision tree learning Algorithm </vt:lpstr>
      <vt:lpstr>Expressiveness: Boolean Function with 2 attributes     DTs </vt:lpstr>
      <vt:lpstr>Expressiveness: 2 attribute     DTs </vt:lpstr>
      <vt:lpstr>Expressiveness: 2 attribute     DTs </vt:lpstr>
      <vt:lpstr> </vt:lpstr>
      <vt:lpstr>Basic DT Learning Algorithm</vt:lpstr>
      <vt:lpstr>Big Tip Example </vt:lpstr>
      <vt:lpstr>Top-Down Induction of Decision Tree: Big Tip Example </vt:lpstr>
      <vt:lpstr>Top-Down Induction of DT (simplified)</vt:lpstr>
      <vt:lpstr>Picking the Best Attribute to Split </vt:lpstr>
      <vt:lpstr>Attribute-based representations</vt:lpstr>
      <vt:lpstr>Choosing an attribute: Information Gain</vt:lpstr>
      <vt:lpstr>Information Gain</vt:lpstr>
      <vt:lpstr>Information</vt:lpstr>
      <vt:lpstr>Information (or Entropy)</vt:lpstr>
      <vt:lpstr>Shape of Entropy Function</vt:lpstr>
      <vt:lpstr>Announcements</vt:lpstr>
      <vt:lpstr>PowerPoint Presentation</vt:lpstr>
      <vt:lpstr>Attribute-based representations</vt:lpstr>
      <vt:lpstr>Choosing an attribute: Information Gain</vt:lpstr>
      <vt:lpstr>Choosing an attribute: Information Gain</vt:lpstr>
      <vt:lpstr>Choosing an attribute: Information Gain</vt:lpstr>
      <vt:lpstr>Interpretations of Gain</vt:lpstr>
      <vt:lpstr>Information gain</vt:lpstr>
      <vt:lpstr>Example contd.</vt:lpstr>
      <vt:lpstr>Inductive Bias</vt:lpstr>
      <vt:lpstr>PowerPoint Presentation</vt:lpstr>
      <vt:lpstr>Evaluation Methodology</vt:lpstr>
      <vt:lpstr>Peeking</vt:lpstr>
      <vt:lpstr>Test/Training Split</vt:lpstr>
      <vt:lpstr>Measuring Prediction Performance</vt:lpstr>
      <vt:lpstr>Performance Measures</vt:lpstr>
      <vt:lpstr>Types of Error (Confusion Matrix)</vt:lpstr>
      <vt:lpstr>Precision Versus Recall:</vt:lpstr>
      <vt:lpstr>Learning Curve Graph</vt:lpstr>
      <vt:lpstr>Restaurant Example: Learning Curve </vt:lpstr>
      <vt:lpstr>Precision vs. Recall</vt:lpstr>
      <vt:lpstr>Precision-Recall curves</vt:lpstr>
      <vt:lpstr>Precision-Recall curves</vt:lpstr>
      <vt:lpstr>Area Under Curve</vt:lpstr>
      <vt:lpstr>AUC metrics</vt:lpstr>
      <vt:lpstr>F-Score</vt:lpstr>
      <vt:lpstr>How well does it work?</vt:lpstr>
      <vt:lpstr>Summary</vt:lpstr>
      <vt:lpstr>Decision Trees in Scikit</vt:lpstr>
      <vt:lpstr>Visualizing a decision tree</vt:lpstr>
      <vt:lpstr>Random Forests</vt:lpstr>
      <vt:lpstr>Bagging</vt:lpstr>
      <vt:lpstr>PowerPoint Presentation</vt:lpstr>
      <vt:lpstr>Random Attribute selection</vt:lpstr>
      <vt:lpstr>Random forests in scikit-learn</vt:lpstr>
      <vt:lpstr>Extensions of the Decision Tree Learning Algorithm (Briefly)</vt:lpstr>
      <vt:lpstr>Noisy data </vt:lpstr>
      <vt:lpstr>Overfitting</vt:lpstr>
      <vt:lpstr>PowerPoint Presentation</vt:lpstr>
      <vt:lpstr>Overfitting</vt:lpstr>
      <vt:lpstr>PowerPoint Presentation</vt:lpstr>
      <vt:lpstr>PowerPoint Presentation</vt:lpstr>
      <vt:lpstr>PowerPoint Presentation</vt:lpstr>
      <vt:lpstr>Cross Validation</vt:lpstr>
      <vt:lpstr>Specific Techniques For Overfitting in DTs</vt:lpstr>
      <vt:lpstr>Converting Trees to Rules</vt:lpstr>
      <vt:lpstr>Fighting Overfitting: Using Rule Post-Pruning </vt:lpstr>
      <vt:lpstr>PowerPoint Presentation</vt:lpstr>
      <vt:lpstr>PowerPoint Presentation</vt:lpstr>
      <vt:lpstr>PowerPoint Presentation</vt:lpstr>
      <vt:lpstr>Summary: When to use Decision Trees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UReQA: Knowledge Acquisition and Reasoning to Solve Standardized Tests</dc:title>
  <dc:creator>Nicholas Mattei</dc:creator>
  <cp:lastModifiedBy>Nicholas Mattei</cp:lastModifiedBy>
  <cp:revision>427</cp:revision>
  <cp:lastPrinted>2019-10-17T15:54:53Z</cp:lastPrinted>
  <dcterms:created xsi:type="dcterms:W3CDTF">2018-02-09T16:02:53Z</dcterms:created>
  <dcterms:modified xsi:type="dcterms:W3CDTF">2019-11-26T16:19:59Z</dcterms:modified>
</cp:coreProperties>
</file>